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8" r:id="rId3"/>
    <p:sldId id="272" r:id="rId4"/>
    <p:sldId id="273" r:id="rId5"/>
    <p:sldId id="343" r:id="rId6"/>
    <p:sldId id="274" r:id="rId7"/>
    <p:sldId id="278" r:id="rId8"/>
    <p:sldId id="291" r:id="rId9"/>
    <p:sldId id="281" r:id="rId10"/>
    <p:sldId id="288" r:id="rId11"/>
    <p:sldId id="276" r:id="rId12"/>
    <p:sldId id="280" r:id="rId13"/>
    <p:sldId id="277" r:id="rId14"/>
    <p:sldId id="378" r:id="rId15"/>
    <p:sldId id="379" r:id="rId16"/>
    <p:sldId id="380" r:id="rId17"/>
    <p:sldId id="381" r:id="rId18"/>
    <p:sldId id="382" r:id="rId19"/>
    <p:sldId id="292" r:id="rId20"/>
    <p:sldId id="293" r:id="rId21"/>
    <p:sldId id="282" r:id="rId22"/>
    <p:sldId id="283" r:id="rId23"/>
    <p:sldId id="377" r:id="rId24"/>
    <p:sldId id="284" r:id="rId25"/>
    <p:sldId id="286" r:id="rId26"/>
    <p:sldId id="295" r:id="rId27"/>
    <p:sldId id="289" r:id="rId28"/>
    <p:sldId id="297" r:id="rId29"/>
    <p:sldId id="290" r:id="rId3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DFD"/>
    <a:srgbClr val="DDAA19"/>
    <a:srgbClr val="38874E"/>
    <a:srgbClr val="F4BB3D"/>
    <a:srgbClr val="B9961B"/>
    <a:srgbClr val="B993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94660"/>
  </p:normalViewPr>
  <p:slideViewPr>
    <p:cSldViewPr snapToGrid="0" showGuides="1">
      <p:cViewPr>
        <p:scale>
          <a:sx n="66" d="100"/>
          <a:sy n="66" d="100"/>
        </p:scale>
        <p:origin x="1320" y="642"/>
      </p:cViewPr>
      <p:guideLst>
        <p:guide orient="horz" pos="2137"/>
        <p:guide pos="2809"/>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3" name="TextBox 42"/>
          <p:cNvSpPr txBox="1"/>
          <p:nvPr userDrawn="1"/>
        </p:nvSpPr>
        <p:spPr>
          <a:xfrm>
            <a:off x="2699339" y="155031"/>
            <a:ext cx="6793322" cy="922020"/>
          </a:xfrm>
          <a:prstGeom prst="rect">
            <a:avLst/>
          </a:prstGeom>
          <a:noFill/>
          <a:ln>
            <a:noFill/>
          </a:ln>
        </p:spPr>
        <p:txBody>
          <a:bodyPr wrap="square" rtlCol="0">
            <a:spAutoFit/>
          </a:bodyPr>
          <a:lstStyle/>
          <a:p>
            <a:pPr algn="ctr">
              <a:lnSpc>
                <a:spcPct val="150000"/>
              </a:lnSpc>
            </a:pPr>
            <a:r>
              <a:rPr lang="zh-CN" altLang="zh-CN" sz="3600" spc="600" dirty="0">
                <a:ln w="9525">
                  <a:noFill/>
                </a:ln>
                <a:latin typeface="黑体" charset="-122"/>
                <a:ea typeface="黑体" charset="-122"/>
                <a:cs typeface="黑体" charset="-122"/>
              </a:rPr>
              <a:t>时间线模板</a:t>
            </a:r>
            <a:endParaRPr lang="zh-CN" altLang="zh-CN" sz="3600" spc="600" dirty="0">
              <a:ln w="9525">
                <a:noFill/>
              </a:ln>
              <a:latin typeface="黑体" charset="-122"/>
              <a:ea typeface="黑体" charset="-122"/>
              <a:cs typeface="黑体" charset="-122"/>
            </a:endParaRPr>
          </a:p>
        </p:txBody>
      </p:sp>
      <p:sp>
        <p:nvSpPr>
          <p:cNvPr id="44" name="TextBox 43"/>
          <p:cNvSpPr txBox="1"/>
          <p:nvPr userDrawn="1"/>
        </p:nvSpPr>
        <p:spPr>
          <a:xfrm>
            <a:off x="4755954" y="1001987"/>
            <a:ext cx="2680091" cy="337820"/>
          </a:xfrm>
          <a:prstGeom prst="rect">
            <a:avLst/>
          </a:prstGeom>
          <a:noFill/>
        </p:spPr>
        <p:txBody>
          <a:bodyPr wrap="square" rtlCol="0">
            <a:spAutoFit/>
          </a:bodyPr>
          <a:lstStyle/>
          <a:p>
            <a:pPr algn="ctr">
              <a:lnSpc>
                <a:spcPct val="150000"/>
              </a:lnSpc>
            </a:pPr>
            <a:r>
              <a:rPr lang="en-US" altLang="zh-CN" sz="1070" spc="600" dirty="0">
                <a:ln w="9525">
                  <a:noFill/>
                </a:ln>
                <a:latin typeface="黑体" charset="-122"/>
                <a:ea typeface="黑体" charset="-122"/>
                <a:cs typeface="黑体" charset="-122"/>
              </a:rPr>
              <a:t>TIMELINES</a:t>
            </a:r>
            <a:endParaRPr lang="en-US" altLang="zh-CN" sz="1070" spc="600" dirty="0">
              <a:ln w="9525">
                <a:noFill/>
              </a:ln>
              <a:latin typeface="黑体" charset="-122"/>
              <a:ea typeface="黑体" charset="-122"/>
              <a:cs typeface="黑体"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5.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slideLayout" Target="../slideLayouts/slideLayout1.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3.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4.png"/><Relationship Id="rId1"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8.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c-ares.haxx.se/license.html" TargetMode="External"/><Relationship Id="rId1" Type="http://schemas.openxmlformats.org/officeDocument/2006/relationships/hyperlink" Target="https://en.wikipedia.org/wiki/Jean-loup_Gail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pic>
        <p:nvPicPr>
          <p:cNvPr id="4097"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939858" y="1571625"/>
            <a:ext cx="4310063"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7641908" y="1571625"/>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8506778" y="24622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677795" y="2756853"/>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96298" y="3938905"/>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4002405" y="461391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8424545" y="339693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文本框 11"/>
          <p:cNvSpPr txBox="1"/>
          <p:nvPr/>
        </p:nvSpPr>
        <p:spPr>
          <a:xfrm>
            <a:off x="4116705" y="2849245"/>
            <a:ext cx="3957955" cy="706755"/>
          </a:xfrm>
          <a:prstGeom prst="rect">
            <a:avLst/>
          </a:prstGeom>
          <a:noFill/>
          <a:ln w="9525">
            <a:noFill/>
          </a:ln>
        </p:spPr>
        <p:txBody>
          <a:bodyPr wrap="square" anchor="t">
            <a:spAutoFit/>
          </a:bodyPr>
          <a:lstStyle/>
          <a:p>
            <a:pPr algn="ctr"/>
            <a:r>
              <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Node.js </a:t>
            </a:r>
            <a:endPar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4106" name="文本框 29"/>
          <p:cNvSpPr txBox="1"/>
          <p:nvPr/>
        </p:nvSpPr>
        <p:spPr>
          <a:xfrm>
            <a:off x="4842510" y="5363845"/>
            <a:ext cx="2507615" cy="198755"/>
          </a:xfrm>
          <a:prstGeom prst="rect">
            <a:avLst/>
          </a:prstGeom>
          <a:noFill/>
          <a:ln w="9525">
            <a:noFill/>
          </a:ln>
        </p:spPr>
        <p:txBody>
          <a:bodyPr wrap="square" anchor="t">
            <a:spAutoFit/>
          </a:bodyPr>
          <a:lstStyle/>
          <a:p>
            <a:pPr algn="ctr"/>
            <a:r>
              <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https://github.com/Andranik93/Presentation</a:t>
            </a:r>
            <a:endPar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3" name="Picture 2" descr="nodejslogo"/>
          <p:cNvPicPr>
            <a:picLocks noChangeAspect="1"/>
          </p:cNvPicPr>
          <p:nvPr/>
        </p:nvPicPr>
        <p:blipFill>
          <a:blip r:embed="rId2"/>
          <a:stretch>
            <a:fillRect/>
          </a:stretch>
        </p:blipFill>
        <p:spPr>
          <a:xfrm>
            <a:off x="2573655" y="2580640"/>
            <a:ext cx="1243330" cy="1243330"/>
          </a:xfrm>
          <a:prstGeom prst="rect">
            <a:avLst/>
          </a:prstGeom>
        </p:spPr>
      </p:pic>
      <p:sp>
        <p:nvSpPr>
          <p:cNvPr id="4" name="文本框 29"/>
          <p:cNvSpPr txBox="1"/>
          <p:nvPr/>
        </p:nvSpPr>
        <p:spPr>
          <a:xfrm>
            <a:off x="4633595" y="3556000"/>
            <a:ext cx="2877185" cy="460375"/>
          </a:xfrm>
          <a:prstGeom prst="rect">
            <a:avLst/>
          </a:prstGeom>
          <a:noFill/>
          <a:ln w="9525">
            <a:noFill/>
          </a:ln>
        </p:spPr>
        <p:txBody>
          <a:bodyPr wrap="square" anchor="t">
            <a:spAutoFit/>
          </a:bodyPr>
          <a:lstStyle/>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Reporter</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Andenaik Barseghyan</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p:txBody>
      </p:sp>
      <p:pic>
        <p:nvPicPr>
          <p:cNvPr id="5" name="Content Placeholder 4" descr="nodejslogo"/>
          <p:cNvPicPr>
            <a:picLocks noGrp="1" noChangeAspect="1"/>
          </p:cNvPicPr>
          <p:nvPr>
            <p:ph idx="1"/>
          </p:nvPr>
        </p:nvPicPr>
        <p:blipFill>
          <a:blip r:embed="rId2"/>
          <a:stretch>
            <a:fillRect/>
          </a:stretch>
        </p:blipFill>
        <p:spPr>
          <a:xfrm>
            <a:off x="8350885" y="2337435"/>
            <a:ext cx="991235" cy="991235"/>
          </a:xfrm>
          <a:prstGeom prst="rect">
            <a:avLst/>
          </a:prstGeom>
        </p:spPr>
      </p:pic>
      <p:pic>
        <p:nvPicPr>
          <p:cNvPr id="14" name="Picture 13" descr="nodejslogo"/>
          <p:cNvPicPr>
            <a:picLocks noChangeAspect="1"/>
          </p:cNvPicPr>
          <p:nvPr/>
        </p:nvPicPr>
        <p:blipFill>
          <a:blip r:embed="rId2"/>
          <a:stretch>
            <a:fillRect/>
          </a:stretch>
        </p:blipFill>
        <p:spPr>
          <a:xfrm>
            <a:off x="7637780" y="5224145"/>
            <a:ext cx="465455" cy="465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7"/>
          <p:cNvGrpSpPr/>
          <p:nvPr/>
        </p:nvGrpSpPr>
        <p:grpSpPr>
          <a:xfrm>
            <a:off x="1931988" y="1379538"/>
            <a:ext cx="8083550" cy="4940300"/>
            <a:chOff x="1876955" y="1433268"/>
            <a:chExt cx="8084243" cy="4940370"/>
          </a:xfrm>
        </p:grpSpPr>
        <p:pic>
          <p:nvPicPr>
            <p:cNvPr id="11268" name="图片 8"/>
            <p:cNvPicPr>
              <a:picLocks noChangeAspect="1"/>
            </p:cNvPicPr>
            <p:nvPr/>
          </p:nvPicPr>
          <p:blipFill>
            <a:blip r:embed="rId1"/>
            <a:stretch>
              <a:fillRect/>
            </a:stretch>
          </p:blipFill>
          <p:spPr>
            <a:xfrm>
              <a:off x="1876955" y="1433268"/>
              <a:ext cx="8084243" cy="4940370"/>
            </a:xfrm>
            <a:prstGeom prst="rect">
              <a:avLst/>
            </a:prstGeom>
            <a:noFill/>
            <a:ln w="9525">
              <a:noFill/>
            </a:ln>
          </p:spPr>
        </p:pic>
        <p:pic>
          <p:nvPicPr>
            <p:cNvPr id="11269" name="图片 9"/>
            <p:cNvPicPr>
              <a:picLocks noChangeAspect="1"/>
            </p:cNvPicPr>
            <p:nvPr/>
          </p:nvPicPr>
          <p:blipFill>
            <a:blip r:embed="rId2"/>
            <a:stretch>
              <a:fillRect/>
            </a:stretch>
          </p:blipFill>
          <p:spPr>
            <a:xfrm>
              <a:off x="3094766" y="1886468"/>
              <a:ext cx="5793201" cy="3709660"/>
            </a:xfrm>
            <a:prstGeom prst="rect">
              <a:avLst/>
            </a:prstGeom>
            <a:noFill/>
            <a:ln w="9525">
              <a:noFill/>
            </a:ln>
          </p:spPr>
        </p:pic>
      </p:grpSp>
      <p:sp>
        <p:nvSpPr>
          <p:cNvPr id="8" name="矩形 7"/>
          <p:cNvSpPr/>
          <p:nvPr/>
        </p:nvSpPr>
        <p:spPr>
          <a:xfrm>
            <a:off x="0" y="22225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1" name="文本框 11"/>
          <p:cNvSpPr txBox="1"/>
          <p:nvPr/>
        </p:nvSpPr>
        <p:spPr>
          <a:xfrm>
            <a:off x="463550" y="2371725"/>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0" y="3325813"/>
            <a:ext cx="4022725"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3" name="文本框 13"/>
          <p:cNvSpPr txBox="1"/>
          <p:nvPr/>
        </p:nvSpPr>
        <p:spPr>
          <a:xfrm>
            <a:off x="463550" y="34750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 name="矩形 11"/>
          <p:cNvSpPr/>
          <p:nvPr/>
        </p:nvSpPr>
        <p:spPr>
          <a:xfrm>
            <a:off x="0" y="44323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5" name="文本框 20"/>
          <p:cNvSpPr txBox="1"/>
          <p:nvPr/>
        </p:nvSpPr>
        <p:spPr>
          <a:xfrm>
            <a:off x="463550" y="45799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 name="矩形 13"/>
          <p:cNvSpPr/>
          <p:nvPr/>
        </p:nvSpPr>
        <p:spPr>
          <a:xfrm>
            <a:off x="8164513" y="22225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7" name="文本框 22"/>
          <p:cNvSpPr txBox="1"/>
          <p:nvPr/>
        </p:nvSpPr>
        <p:spPr>
          <a:xfrm>
            <a:off x="8628063" y="2371725"/>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6" name="矩形 15"/>
          <p:cNvSpPr/>
          <p:nvPr/>
        </p:nvSpPr>
        <p:spPr>
          <a:xfrm>
            <a:off x="8164513" y="3325813"/>
            <a:ext cx="4024313"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9" name="文本框 24"/>
          <p:cNvSpPr txBox="1"/>
          <p:nvPr/>
        </p:nvSpPr>
        <p:spPr>
          <a:xfrm>
            <a:off x="8628063" y="34750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8164513" y="44323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81" name="文本框 26"/>
          <p:cNvSpPr txBox="1"/>
          <p:nvPr/>
        </p:nvSpPr>
        <p:spPr>
          <a:xfrm>
            <a:off x="8628063" y="45799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3040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smtClean="0">
                <a:solidFill>
                  <a:schemeClr val="tx1">
                    <a:lumMod val="95000"/>
                    <a:lumOff val="5000"/>
                  </a:schemeClr>
                </a:solidFill>
                <a:latin typeface="Microsoft YaHei" panose="020B0503020204020204" pitchFamily="34" charset="-122"/>
                <a:ea typeface="Microsoft YaHei" panose="020B0503020204020204" pitchFamily="34" charset="-122"/>
                <a:sym typeface="+mn-ea"/>
              </a:rPr>
              <a:t>Event Loop</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文本框 22"/>
          <p:cNvSpPr txBox="1"/>
          <p:nvPr/>
        </p:nvSpPr>
        <p:spPr>
          <a:xfrm>
            <a:off x="8509000" y="2674938"/>
            <a:ext cx="1476375"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8445" name="Freeform 502"/>
          <p:cNvSpPr>
            <a:spLocks noEditPoints="1"/>
          </p:cNvSpPr>
          <p:nvPr/>
        </p:nvSpPr>
        <p:spPr>
          <a:xfrm>
            <a:off x="8878888" y="1905000"/>
            <a:ext cx="593725" cy="439738"/>
          </a:xfrm>
          <a:custGeom>
            <a:avLst/>
            <a:gdLst/>
            <a:ahLst/>
            <a:cxnLst>
              <a:cxn ang="0">
                <a:pos x="2147483646" y="1023003143"/>
              </a:cxn>
              <a:cxn ang="0">
                <a:pos x="523260385" y="1023003143"/>
              </a:cxn>
              <a:cxn ang="0">
                <a:pos x="492481015" y="1085000635"/>
              </a:cxn>
              <a:cxn ang="0">
                <a:pos x="0" y="2147483646"/>
              </a:cxn>
              <a:cxn ang="0">
                <a:pos x="2147483646" y="2147483646"/>
              </a:cxn>
              <a:cxn ang="0">
                <a:pos x="2147483646" y="1085000635"/>
              </a:cxn>
              <a:cxn ang="0">
                <a:pos x="2147483646" y="1023003143"/>
              </a:cxn>
              <a:cxn ang="0">
                <a:pos x="523260385" y="930001340"/>
              </a:cxn>
              <a:cxn ang="0">
                <a:pos x="2147483646" y="930001340"/>
              </a:cxn>
              <a:cxn ang="0">
                <a:pos x="2147483646" y="433999141"/>
              </a:cxn>
              <a:cxn ang="0">
                <a:pos x="2147483646" y="403000395"/>
              </a:cxn>
              <a:cxn ang="0">
                <a:pos x="1261981908" y="403000395"/>
              </a:cxn>
              <a:cxn ang="0">
                <a:pos x="1231202539" y="372001649"/>
              </a:cxn>
              <a:cxn ang="0">
                <a:pos x="1231202539" y="154999296"/>
              </a:cxn>
              <a:cxn ang="0">
                <a:pos x="1077305689" y="0"/>
              </a:cxn>
              <a:cxn ang="0">
                <a:pos x="153902398" y="0"/>
              </a:cxn>
              <a:cxn ang="0">
                <a:pos x="0" y="154999296"/>
              </a:cxn>
              <a:cxn ang="0">
                <a:pos x="0" y="2147483646"/>
              </a:cxn>
              <a:cxn ang="0">
                <a:pos x="400142906" y="1054001889"/>
              </a:cxn>
              <a:cxn ang="0">
                <a:pos x="523260385" y="930001340"/>
              </a:cxn>
            </a:cxnLst>
            <a:rect l="0" t="0" r="0" b="0"/>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chemeClr val="bg1"/>
          </a:solidFill>
          <a:ln w="9525">
            <a:noFill/>
          </a:ln>
        </p:spPr>
        <p:txBody>
          <a:bodyPr/>
          <a:lstStyle/>
          <a:p>
            <a:endParaRPr lang="en-US"/>
          </a:p>
        </p:txBody>
      </p:sp>
      <p:sp>
        <p:nvSpPr>
          <p:cNvPr id="18446" name="Freeform 370"/>
          <p:cNvSpPr>
            <a:spLocks noEditPoints="1"/>
          </p:cNvSpPr>
          <p:nvPr/>
        </p:nvSpPr>
        <p:spPr>
          <a:xfrm>
            <a:off x="2613025" y="1917700"/>
            <a:ext cx="495300" cy="600075"/>
          </a:xfrm>
          <a:custGeom>
            <a:avLst/>
            <a:gdLst/>
            <a:ahLst/>
            <a:cxnLst>
              <a:cxn ang="0">
                <a:pos x="2147483646" y="371991948"/>
              </a:cxn>
              <a:cxn ang="0">
                <a:pos x="1290344704" y="604486915"/>
              </a:cxn>
              <a:cxn ang="0">
                <a:pos x="1336427959" y="1906458732"/>
              </a:cxn>
              <a:cxn ang="0">
                <a:pos x="92166510" y="2147483646"/>
              </a:cxn>
              <a:cxn ang="0">
                <a:pos x="184333019" y="2147483646"/>
              </a:cxn>
              <a:cxn ang="0">
                <a:pos x="184333019" y="2147483646"/>
              </a:cxn>
              <a:cxn ang="0">
                <a:pos x="184333019" y="2147483646"/>
              </a:cxn>
              <a:cxn ang="0">
                <a:pos x="184333019" y="2147483646"/>
              </a:cxn>
              <a:cxn ang="0">
                <a:pos x="1428594468" y="2147483646"/>
              </a:cxn>
              <a:cxn ang="0">
                <a:pos x="1520760978" y="2147483646"/>
              </a:cxn>
              <a:cxn ang="0">
                <a:pos x="1520760978" y="2147483646"/>
              </a:cxn>
              <a:cxn ang="0">
                <a:pos x="276499529" y="2147483646"/>
              </a:cxn>
              <a:cxn ang="0">
                <a:pos x="599089097" y="2147483646"/>
              </a:cxn>
              <a:cxn ang="0">
                <a:pos x="645172352" y="2147483646"/>
              </a:cxn>
              <a:cxn ang="0">
                <a:pos x="921671881" y="2147483646"/>
              </a:cxn>
              <a:cxn ang="0">
                <a:pos x="829505371" y="2147483646"/>
              </a:cxn>
              <a:cxn ang="0">
                <a:pos x="921671881" y="2147483646"/>
              </a:cxn>
              <a:cxn ang="0">
                <a:pos x="1059928430" y="2147483646"/>
              </a:cxn>
              <a:cxn ang="0">
                <a:pos x="1152094940" y="2147483646"/>
              </a:cxn>
              <a:cxn ang="0">
                <a:pos x="1336427959" y="2147483646"/>
              </a:cxn>
              <a:cxn ang="0">
                <a:pos x="1428594468" y="2147483646"/>
              </a:cxn>
              <a:cxn ang="0">
                <a:pos x="1382511214" y="2147483646"/>
              </a:cxn>
              <a:cxn ang="0">
                <a:pos x="1428594468" y="2147483646"/>
              </a:cxn>
              <a:cxn ang="0">
                <a:pos x="1705100782" y="2147483646"/>
              </a:cxn>
              <a:cxn ang="0">
                <a:pos x="1566844233" y="2147483646"/>
              </a:cxn>
              <a:cxn ang="0">
                <a:pos x="1843350547" y="2147483646"/>
              </a:cxn>
              <a:cxn ang="0">
                <a:pos x="1659010742" y="2147483646"/>
              </a:cxn>
              <a:cxn ang="0">
                <a:pos x="1797267292" y="2147483646"/>
              </a:cxn>
              <a:cxn ang="0">
                <a:pos x="2147483646" y="1859959739"/>
              </a:cxn>
              <a:cxn ang="0">
                <a:pos x="2147483646" y="371991948"/>
              </a:cxn>
              <a:cxn ang="0">
                <a:pos x="2147483646" y="883480876"/>
              </a:cxn>
              <a:cxn ang="0">
                <a:pos x="2147483646" y="929979869"/>
              </a:cxn>
              <a:cxn ang="0">
                <a:pos x="2147483646" y="650985909"/>
              </a:cxn>
              <a:cxn ang="0">
                <a:pos x="2147483646" y="604486915"/>
              </a:cxn>
              <a:cxn ang="0">
                <a:pos x="2147483646" y="883480876"/>
              </a:cxn>
            </a:cxnLst>
            <a:rect l="0" t="0" r="0" b="0"/>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chemeClr val="bg1"/>
          </a:solidFill>
          <a:ln w="9525">
            <a:noFill/>
          </a:ln>
        </p:spPr>
        <p:txBody>
          <a:bodyPr/>
          <a:lstStyle/>
          <a:p>
            <a:endParaRPr lang="en-US"/>
          </a:p>
        </p:txBody>
      </p:sp>
      <p:sp>
        <p:nvSpPr>
          <p:cNvPr id="2" name="矩形 47"/>
          <p:cNvSpPr>
            <a:spLocks noChangeArrowheads="1"/>
          </p:cNvSpPr>
          <p:nvPr/>
        </p:nvSpPr>
        <p:spPr bwMode="auto">
          <a:xfrm>
            <a:off x="330835" y="160020"/>
            <a:ext cx="54876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V8 engin </a:t>
            </a:r>
            <a:endPar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8" name="Text Box 7"/>
          <p:cNvSpPr txBox="1"/>
          <p:nvPr/>
        </p:nvSpPr>
        <p:spPr>
          <a:xfrm>
            <a:off x="408940" y="902335"/>
            <a:ext cx="3864610" cy="368300"/>
          </a:xfrm>
          <a:prstGeom prst="rect">
            <a:avLst/>
          </a:prstGeom>
          <a:noFill/>
        </p:spPr>
        <p:txBody>
          <a:bodyPr wrap="none" rtlCol="0" anchor="t">
            <a:spAutoFit/>
          </a:bodyPr>
          <a:p>
            <a:r>
              <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What is javascript engin ?</a:t>
            </a:r>
            <a:endPar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3" name="Text Box 12"/>
          <p:cNvSpPr txBox="1"/>
          <p:nvPr/>
        </p:nvSpPr>
        <p:spPr>
          <a:xfrm>
            <a:off x="4169410" y="1270635"/>
            <a:ext cx="7849870" cy="5354320"/>
          </a:xfrm>
          <a:prstGeom prst="rect">
            <a:avLst/>
          </a:prstGeom>
          <a:noFill/>
        </p:spPr>
        <p:txBody>
          <a:bodyPr wrap="square" rtlCol="0" anchor="t">
            <a:spAutoFit/>
          </a:bodyPr>
          <a:p>
            <a:r>
              <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is Google’s open source high-performance JavaScript and WebAssembly engine, written in C++. It is used in Chrome and in Node.js, among others.</a:t>
            </a:r>
            <a:endPar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This documentation is aimed at C++ developers who want to use V8 in their applications, as well as anyone interested in V8’s design and performance. This document introduces you to V8, while the remaining documentation shows you how to use V8 in your code and describes some of its design details, as well as providing a set of JavaScript benchmarks for measuring V8’s performance.</a:t>
            </a:r>
            <a:endPar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implements ECMAScript and WebAssembly, and runs on Windows 7 or later, macOS 10.12+, and Linux systems that use x64, IA-32, ARM, or MIPS processors. V8 can run standalone, or can be embedded into any C++ application.</a:t>
            </a:r>
            <a:endPar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compiles and executes JavaScript source code, handles memory allocation for objects, and garbage collects objects it no longer needs.</a:t>
            </a:r>
            <a:endParaRPr lang="en-US" b="1">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14" name="Picture 13" descr="1200px-V8_JavaScript_engine_logo_2.svg"/>
          <p:cNvPicPr>
            <a:picLocks noChangeAspect="1"/>
          </p:cNvPicPr>
          <p:nvPr/>
        </p:nvPicPr>
        <p:blipFill>
          <a:blip r:embed="rId1"/>
          <a:stretch>
            <a:fillRect/>
          </a:stretch>
        </p:blipFill>
        <p:spPr>
          <a:xfrm>
            <a:off x="330835" y="1510030"/>
            <a:ext cx="3838575" cy="3838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5" name="矩形 7"/>
          <p:cNvSpPr/>
          <p:nvPr/>
        </p:nvSpPr>
        <p:spPr>
          <a:xfrm>
            <a:off x="1470025"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6" name="矩形 7"/>
          <p:cNvSpPr/>
          <p:nvPr/>
        </p:nvSpPr>
        <p:spPr>
          <a:xfrm>
            <a:off x="5657850"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7" name="矩形 7"/>
          <p:cNvSpPr/>
          <p:nvPr/>
        </p:nvSpPr>
        <p:spPr>
          <a:xfrm>
            <a:off x="9561513" y="5384800"/>
            <a:ext cx="2487612"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pic>
        <p:nvPicPr>
          <p:cNvPr id="13328" name="图片 25"/>
          <p:cNvPicPr>
            <a:picLocks noChangeAspect="1"/>
          </p:cNvPicPr>
          <p:nvPr/>
        </p:nvPicPr>
        <p:blipFill>
          <a:blip r:embed="rId1"/>
          <a:stretch>
            <a:fillRect/>
          </a:stretch>
        </p:blipFill>
        <p:spPr>
          <a:xfrm>
            <a:off x="73978" y="3688398"/>
            <a:ext cx="644525" cy="3079750"/>
          </a:xfrm>
          <a:prstGeom prst="rect">
            <a:avLst/>
          </a:prstGeom>
          <a:noFill/>
          <a:ln w="9525">
            <a:noFill/>
          </a:ln>
        </p:spPr>
      </p:pic>
      <p:pic>
        <p:nvPicPr>
          <p:cNvPr id="13330" name="图片 27"/>
          <p:cNvPicPr>
            <a:picLocks noChangeAspect="1"/>
          </p:cNvPicPr>
          <p:nvPr/>
        </p:nvPicPr>
        <p:blipFill>
          <a:blip r:embed="rId2"/>
          <a:stretch>
            <a:fillRect/>
          </a:stretch>
        </p:blipFill>
        <p:spPr>
          <a:xfrm>
            <a:off x="1115060" y="3419158"/>
            <a:ext cx="1174750" cy="3273425"/>
          </a:xfrm>
          <a:prstGeom prst="rect">
            <a:avLst/>
          </a:prstGeom>
          <a:noFill/>
          <a:ln w="9525">
            <a:noFill/>
          </a:ln>
        </p:spPr>
      </p:pic>
      <p:pic>
        <p:nvPicPr>
          <p:cNvPr id="13331" name="图片 28"/>
          <p:cNvPicPr>
            <a:picLocks noChangeAspect="1"/>
          </p:cNvPicPr>
          <p:nvPr/>
        </p:nvPicPr>
        <p:blipFill>
          <a:blip r:embed="rId3"/>
          <a:stretch>
            <a:fillRect/>
          </a:stretch>
        </p:blipFill>
        <p:spPr>
          <a:xfrm>
            <a:off x="10250805" y="3763963"/>
            <a:ext cx="765175" cy="2928937"/>
          </a:xfrm>
          <a:prstGeom prst="rect">
            <a:avLst/>
          </a:prstGeom>
          <a:noFill/>
          <a:ln w="9525">
            <a:noFill/>
          </a:ln>
        </p:spPr>
      </p:pic>
      <p:sp>
        <p:nvSpPr>
          <p:cNvPr id="3" name="Text Box 2"/>
          <p:cNvSpPr txBox="1"/>
          <p:nvPr/>
        </p:nvSpPr>
        <p:spPr>
          <a:xfrm>
            <a:off x="74295" y="117475"/>
            <a:ext cx="4693920" cy="645160"/>
          </a:xfrm>
          <a:prstGeom prst="rect">
            <a:avLst/>
          </a:prstGeom>
          <a:noFill/>
        </p:spPr>
        <p:txBody>
          <a:bodyPr wrap="none" rtlCol="0" anchor="t">
            <a:spAutoFit/>
          </a:bodyPr>
          <a:p>
            <a:r>
              <a:rPr lang="en-GB" altLang="zh-CN" sz="3600" b="1" noProof="0" dirty="0">
                <a:ln/>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engin</a:t>
            </a:r>
            <a:endParaRPr lang="en-GB" altLang="zh-CN" sz="3600" b="1" noProof="0" dirty="0">
              <a:ln/>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8RP4bAis"/>
          <p:cNvPicPr>
            <a:picLocks noChangeAspect="1"/>
          </p:cNvPicPr>
          <p:nvPr/>
        </p:nvPicPr>
        <p:blipFill>
          <a:blip r:embed="rId4"/>
          <a:stretch>
            <a:fillRect/>
          </a:stretch>
        </p:blipFill>
        <p:spPr>
          <a:xfrm>
            <a:off x="260985" y="948690"/>
            <a:ext cx="1784985" cy="1784985"/>
          </a:xfrm>
          <a:prstGeom prst="rect">
            <a:avLst/>
          </a:prstGeom>
        </p:spPr>
      </p:pic>
      <p:pic>
        <p:nvPicPr>
          <p:cNvPr id="6" name="Picture 5" descr="800px-WebKit_logo_(2015).svg"/>
          <p:cNvPicPr>
            <a:picLocks noChangeAspect="1"/>
          </p:cNvPicPr>
          <p:nvPr/>
        </p:nvPicPr>
        <p:blipFill>
          <a:blip r:embed="rId5"/>
          <a:stretch>
            <a:fillRect/>
          </a:stretch>
        </p:blipFill>
        <p:spPr>
          <a:xfrm>
            <a:off x="2534285" y="900430"/>
            <a:ext cx="2128520" cy="1833245"/>
          </a:xfrm>
          <a:prstGeom prst="rect">
            <a:avLst/>
          </a:prstGeom>
        </p:spPr>
      </p:pic>
      <p:pic>
        <p:nvPicPr>
          <p:cNvPr id="7" name="Picture 6" descr="logo"/>
          <p:cNvPicPr>
            <a:picLocks noChangeAspect="1"/>
          </p:cNvPicPr>
          <p:nvPr/>
        </p:nvPicPr>
        <p:blipFill>
          <a:blip r:embed="rId6"/>
          <a:stretch>
            <a:fillRect/>
          </a:stretch>
        </p:blipFill>
        <p:spPr>
          <a:xfrm>
            <a:off x="5537835" y="948690"/>
            <a:ext cx="1918970" cy="1918970"/>
          </a:xfrm>
          <a:prstGeom prst="rect">
            <a:avLst/>
          </a:prstGeom>
        </p:spPr>
      </p:pic>
      <p:pic>
        <p:nvPicPr>
          <p:cNvPr id="8" name="Picture 7" descr="image1"/>
          <p:cNvPicPr>
            <a:picLocks noChangeAspect="1"/>
          </p:cNvPicPr>
          <p:nvPr/>
        </p:nvPicPr>
        <p:blipFill>
          <a:blip r:embed="rId7"/>
          <a:stretch>
            <a:fillRect/>
          </a:stretch>
        </p:blipFill>
        <p:spPr>
          <a:xfrm>
            <a:off x="8147685" y="948690"/>
            <a:ext cx="2868295" cy="1785620"/>
          </a:xfrm>
          <a:prstGeom prst="rect">
            <a:avLst/>
          </a:prstGeom>
        </p:spPr>
      </p:pic>
      <p:pic>
        <p:nvPicPr>
          <p:cNvPr id="9" name="Picture 8" descr="1200px-V8_JavaScript_engine_logo_2.svg"/>
          <p:cNvPicPr>
            <a:picLocks noChangeAspect="1"/>
          </p:cNvPicPr>
          <p:nvPr/>
        </p:nvPicPr>
        <p:blipFill>
          <a:blip r:embed="rId8"/>
          <a:stretch>
            <a:fillRect/>
          </a:stretch>
        </p:blipFill>
        <p:spPr>
          <a:xfrm>
            <a:off x="6431280" y="3382010"/>
            <a:ext cx="2586990" cy="2586990"/>
          </a:xfrm>
          <a:prstGeom prst="rect">
            <a:avLst/>
          </a:prstGeom>
        </p:spPr>
      </p:pic>
      <p:pic>
        <p:nvPicPr>
          <p:cNvPr id="10" name="Picture 9" descr="800px-Presto.svg"/>
          <p:cNvPicPr>
            <a:picLocks noChangeAspect="1"/>
          </p:cNvPicPr>
          <p:nvPr/>
        </p:nvPicPr>
        <p:blipFill>
          <a:blip r:embed="rId9"/>
          <a:stretch>
            <a:fillRect/>
          </a:stretch>
        </p:blipFill>
        <p:spPr>
          <a:xfrm>
            <a:off x="3027045" y="3382010"/>
            <a:ext cx="2630805" cy="2717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2250" y="245046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065780" y="2450465"/>
            <a:ext cx="355854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739140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221615" y="406590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26" name="直接连接符 25"/>
          <p:cNvCxnSpPr/>
          <p:nvPr/>
        </p:nvCxnSpPr>
        <p:spPr>
          <a:xfrm>
            <a:off x="222250" y="340931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p:nvCxnSpPr>
        <p:spPr>
          <a:xfrm>
            <a:off x="6830060" y="3393440"/>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526415" y="4169410"/>
            <a:ext cx="1710055" cy="368300"/>
          </a:xfrm>
          <a:prstGeom prst="rect">
            <a:avLst/>
          </a:prstGeom>
          <a:noFill/>
        </p:spPr>
        <p:txBody>
          <a:bodyPr wrap="square" rtlCol="0" anchor="t">
            <a:spAutoFit/>
          </a:bodyPr>
          <a:p>
            <a:r>
              <a:rPr lang="en-GB" altLang="en-US" sz="1800" b="1">
                <a:ln/>
                <a:solidFill>
                  <a:schemeClr val="tx1"/>
                </a:solidFill>
                <a:effectLst/>
                <a:latin typeface="Fira Code Medium" panose="020B0809050000020004" charset="0"/>
                <a:cs typeface="Fira Code Medium" panose="020B0809050000020004" charset="0"/>
              </a:rPr>
              <a:t>P</a:t>
            </a:r>
            <a:r>
              <a:rPr lang="en-US" sz="1800" b="1">
                <a:ln/>
                <a:solidFill>
                  <a:schemeClr val="tx1"/>
                </a:solidFill>
                <a:effectLst/>
                <a:latin typeface="Fira Code Medium" panose="020B0809050000020004" charset="0"/>
                <a:cs typeface="Fira Code Medium" panose="020B0809050000020004" charset="0"/>
              </a:rPr>
              <a:t>arser</a:t>
            </a:r>
            <a:endParaRPr lang="en-US" sz="1800" b="1">
              <a:ln/>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213100" y="2585085"/>
            <a:ext cx="3315335" cy="368300"/>
          </a:xfrm>
          <a:prstGeom prst="rect">
            <a:avLst/>
          </a:prstGeom>
          <a:noFill/>
        </p:spPr>
        <p:txBody>
          <a:bodyPr wrap="square" rtlCol="0" anchor="t">
            <a:spAutoFit/>
          </a:bodyPr>
          <a:p>
            <a:r>
              <a:rPr lang="en-GB" altLang="en-US" sz="1800" u="sng">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a:t>
            </a:r>
            <a:r>
              <a:rPr lang="en-US" sz="1800" u="sng">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ompiler </a:t>
            </a:r>
            <a:r>
              <a:rPr lang="en-GB" altLang="en-US" sz="1800" u="sng">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a:t>
            </a:r>
            <a:r>
              <a:rPr lang="en-US" sz="1800" u="sng">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ullcodegen</a:t>
            </a:r>
            <a:endParaRPr lang="en-US" sz="1800" u="sng">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3" name="Text Box 12"/>
          <p:cNvSpPr txBox="1"/>
          <p:nvPr/>
        </p:nvSpPr>
        <p:spPr>
          <a:xfrm>
            <a:off x="7535545" y="2558415"/>
            <a:ext cx="2884170" cy="368300"/>
          </a:xfrm>
          <a:prstGeom prst="rect">
            <a:avLst/>
          </a:prstGeom>
          <a:noFill/>
        </p:spPr>
        <p:txBody>
          <a:bodyPr wrap="square" rtlCol="0" anchor="t">
            <a:spAutoFit/>
          </a:bodyPr>
          <a:p>
            <a:r>
              <a:rPr lang="en-GB" alt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5" name="Text Box 14"/>
          <p:cNvSpPr txBox="1"/>
          <p:nvPr/>
        </p:nvSpPr>
        <p:spPr>
          <a:xfrm>
            <a:off x="3072130" y="5267325"/>
            <a:ext cx="3841750"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Lexical(scanner) </a:t>
            </a:r>
            <a:r>
              <a:rPr lang="en-GB" altLang="en-US" b="1">
                <a:latin typeface="Fira Code Medium" panose="020B0809050000020004" charset="0"/>
                <a:cs typeface="Fira Code Medium" panose="020B0809050000020004" charset="0"/>
                <a:sym typeface="+mn-ea"/>
              </a:rPr>
              <a:t>Analyzer</a:t>
            </a:r>
            <a:r>
              <a:rPr lang="en-GB" altLang="en-US" b="1">
                <a:latin typeface="Fira Code Medium" panose="020B0809050000020004" charset="0"/>
                <a:cs typeface="Fira Code Medium" panose="020B0809050000020004" charset="0"/>
              </a:rPr>
              <a:t> </a:t>
            </a:r>
            <a:endParaRPr lang="en-GB" altLang="en-US" b="1">
              <a:latin typeface="Fira Code Medium" panose="020B0809050000020004" charset="0"/>
              <a:cs typeface="Fira Code Medium" panose="020B0809050000020004" charset="0"/>
            </a:endParaRPr>
          </a:p>
        </p:txBody>
      </p:sp>
      <p:cxnSp>
        <p:nvCxnSpPr>
          <p:cNvPr id="16" name="直接连接符 25"/>
          <p:cNvCxnSpPr/>
          <p:nvPr/>
        </p:nvCxnSpPr>
        <p:spPr>
          <a:xfrm>
            <a:off x="2795905" y="4350385"/>
            <a:ext cx="276225"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p:nvPr/>
        </p:nvCxnSpPr>
        <p:spPr>
          <a:xfrm>
            <a:off x="2795905" y="2738755"/>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720590" y="4642485"/>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624320" y="273431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2008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526415" y="255460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3091815" y="4065905"/>
            <a:ext cx="373951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3213100" y="4169410"/>
            <a:ext cx="3014980" cy="368300"/>
          </a:xfrm>
          <a:prstGeom prst="rect">
            <a:avLst/>
          </a:prstGeom>
          <a:noFill/>
        </p:spPr>
        <p:txBody>
          <a:bodyPr wrap="none" rtlCol="0" anchor="t">
            <a:spAutoFit/>
          </a:bodyPr>
          <a:p>
            <a:r>
              <a:rPr b="1">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Abstract syntax tree</a:t>
            </a:r>
            <a:endParaRPr lang="en-US"/>
          </a:p>
        </p:txBody>
      </p:sp>
      <p:pic>
        <p:nvPicPr>
          <p:cNvPr id="28" name="Picture 27" descr="lazy-parsing-ast"/>
          <p:cNvPicPr>
            <a:picLocks noChangeAspect="1"/>
          </p:cNvPicPr>
          <p:nvPr/>
        </p:nvPicPr>
        <p:blipFill>
          <a:blip r:embed="rId2"/>
          <a:stretch>
            <a:fillRect/>
          </a:stretch>
        </p:blipFill>
        <p:spPr>
          <a:xfrm>
            <a:off x="8453120" y="3524250"/>
            <a:ext cx="3774440" cy="3265805"/>
          </a:xfrm>
          <a:prstGeom prst="rect">
            <a:avLst/>
          </a:prstGeom>
        </p:spPr>
      </p:pic>
      <p:sp>
        <p:nvSpPr>
          <p:cNvPr id="29" name="Text Box 28"/>
          <p:cNvSpPr txBox="1"/>
          <p:nvPr/>
        </p:nvSpPr>
        <p:spPr>
          <a:xfrm>
            <a:off x="3065780" y="5635625"/>
            <a:ext cx="3616325"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Syntax(parser) Analyzer</a:t>
            </a:r>
            <a:endParaRPr lang="en-GB" altLang="en-US" b="1">
              <a:latin typeface="Fira Code Medium" panose="020B0809050000020004" charset="0"/>
              <a:cs typeface="Fira Code Medium" panose="020B0809050000020004" charset="0"/>
            </a:endParaRPr>
          </a:p>
        </p:txBody>
      </p:sp>
      <p:sp>
        <p:nvSpPr>
          <p:cNvPr id="30" name="矩形 47"/>
          <p:cNvSpPr/>
          <p:nvPr/>
        </p:nvSpPr>
        <p:spPr>
          <a:xfrm>
            <a:off x="3081655" y="5128260"/>
            <a:ext cx="3738880" cy="96075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a:off x="150939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382905" y="1895793"/>
            <a:ext cx="4076700" cy="51625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Just in Time</a:t>
            </a:r>
            <a:endPar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32" name="矩形 47"/>
          <p:cNvSpPr/>
          <p:nvPr/>
        </p:nvSpPr>
        <p:spPr>
          <a:xfrm>
            <a:off x="3905250" y="1267460"/>
            <a:ext cx="4076065" cy="114554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Text Box 2"/>
          <p:cNvSpPr txBox="1"/>
          <p:nvPr/>
        </p:nvSpPr>
        <p:spPr>
          <a:xfrm>
            <a:off x="74295" y="117475"/>
            <a:ext cx="4693920" cy="645160"/>
          </a:xfrm>
          <a:prstGeom prst="rect">
            <a:avLst/>
          </a:prstGeom>
          <a:noFill/>
        </p:spPr>
        <p:txBody>
          <a:bodyPr wrap="none" rtlCol="0" anchor="t">
            <a:spAutoFit/>
          </a:bodyPr>
          <a:p>
            <a:r>
              <a:rPr lang="en-GB" altLang="zh-CN" sz="3600" b="1" noProof="0" dirty="0">
                <a:ln/>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Type Compilation</a:t>
            </a:r>
            <a:endParaRPr lang="en-GB" altLang="zh-CN" sz="3600" b="1" noProof="0" dirty="0">
              <a:ln/>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矩形 50"/>
          <p:cNvSpPr/>
          <p:nvPr/>
        </p:nvSpPr>
        <p:spPr>
          <a:xfrm>
            <a:off x="382905" y="1267143"/>
            <a:ext cx="4076700" cy="516255"/>
          </a:xfrm>
          <a:prstGeom prst="rect">
            <a:avLst/>
          </a:prstGeom>
          <a:noFill/>
        </p:spPr>
        <p:txBody>
          <a:bodyPr wrap="square" lIns="0" tIns="0" rIns="0" bIns="0" rtlCol="0" anchor="t" anchorCtr="0">
            <a:spAutoFit/>
            <a:scene3d>
              <a:camera prst="orthographicFront"/>
              <a:lightRig rig="threePt" dir="t"/>
            </a:scene3d>
          </a:bodyPr>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Ahead of Time</a:t>
            </a:r>
            <a:endPar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5" name="矩形 50"/>
          <p:cNvSpPr/>
          <p:nvPr/>
        </p:nvSpPr>
        <p:spPr>
          <a:xfrm>
            <a:off x="746760" y="3071495"/>
            <a:ext cx="2552700" cy="430530"/>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40000"/>
              </a:lnSpc>
              <a:spcBef>
                <a:spcPct val="20000"/>
              </a:spcBef>
              <a:spcAft>
                <a:spcPts val="0"/>
              </a:spcAft>
              <a:buClrTx/>
              <a:buSzTx/>
              <a:buFontTx/>
              <a:buNone/>
              <a:defRPr/>
            </a:pPr>
            <a:r>
              <a:rPr kumimoji="0" lang="en-GB" altLang="zh-CN" sz="2000" b="0" i="0" strike="noStrike" kern="1200" cap="none" spc="0" normalizeH="0" baseline="0" noProof="0" dirty="0" smtClean="0">
                <a:ln/>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Hidden Classes</a:t>
            </a:r>
            <a:endParaRPr kumimoji="0" lang="en-GB" altLang="zh-CN" sz="2000" b="0" i="0" strike="noStrike" kern="1200" cap="none" spc="0" normalizeH="0" baseline="0" noProof="0" dirty="0" smtClean="0">
              <a:ln/>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6" name="矩形 47"/>
          <p:cNvSpPr/>
          <p:nvPr/>
        </p:nvSpPr>
        <p:spPr>
          <a:xfrm>
            <a:off x="7910830" y="3038475"/>
            <a:ext cx="3280410" cy="49784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26" name="直接连接符 25"/>
          <p:cNvCxnSpPr/>
          <p:nvPr/>
        </p:nvCxnSpPr>
        <p:spPr>
          <a:xfrm>
            <a:off x="222250" y="275018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p:nvCxnSpPr>
        <p:spPr>
          <a:xfrm>
            <a:off x="6773545" y="2734310"/>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矩形 47"/>
          <p:cNvSpPr/>
          <p:nvPr/>
        </p:nvSpPr>
        <p:spPr>
          <a:xfrm>
            <a:off x="382905" y="3038475"/>
            <a:ext cx="3280410" cy="49784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50"/>
          <p:cNvSpPr/>
          <p:nvPr/>
        </p:nvSpPr>
        <p:spPr>
          <a:xfrm>
            <a:off x="3904615" y="1624648"/>
            <a:ext cx="4076700" cy="430530"/>
          </a:xfrm>
          <a:prstGeom prst="rect">
            <a:avLst/>
          </a:prstGeom>
          <a:noFill/>
        </p:spPr>
        <p:txBody>
          <a:bodyPr wrap="square" lIns="0" tIns="0" rIns="0" bIns="0" rtlCol="0" anchor="t" anchorCtr="0">
            <a:spAutoFit/>
          </a:bodyPr>
          <a:p>
            <a:pPr marL="0" marR="0" lvl="0" indent="0" algn="ctr" defTabSz="1216660" rtl="0" eaLnBrk="1" fontAlgn="auto" latinLnBrk="0" hangingPunct="1">
              <a:lnSpc>
                <a:spcPct val="140000"/>
              </a:lnSpc>
              <a:spcBef>
                <a:spcPct val="20000"/>
              </a:spcBef>
              <a:spcAft>
                <a:spcPts val="0"/>
              </a:spcAft>
              <a:buClrTx/>
              <a:buSzTx/>
              <a:buFontTx/>
              <a:buNone/>
              <a:defRPr/>
            </a:pPr>
            <a:r>
              <a:rPr kumimoji="0" lang="en-GB" altLang="zh-CN" sz="2000" b="0"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But JS is fast .... </a:t>
            </a:r>
            <a:r>
              <a:rPr kumimoji="0" lang="en-GB" altLang="zh-CN" sz="2000" b="0" i="0" u="sng"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Why?</a:t>
            </a:r>
            <a:endParaRPr kumimoji="0" lang="en-GB" altLang="zh-CN" sz="2000" b="0" i="0" u="sng"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11" name="矩形 50"/>
          <p:cNvSpPr/>
          <p:nvPr/>
        </p:nvSpPr>
        <p:spPr>
          <a:xfrm>
            <a:off x="8388350" y="3105785"/>
            <a:ext cx="2552700" cy="430530"/>
          </a:xfrm>
          <a:prstGeom prst="rect">
            <a:avLst/>
          </a:prstGeom>
          <a:noFill/>
        </p:spPr>
        <p:txBody>
          <a:bodyPr wrap="square" lIns="0" tIns="0" rIns="0" bIns="0" rtlCol="0" anchor="t" anchorCtr="0">
            <a:spAutoFit/>
          </a:bodyPr>
          <a:p>
            <a:pPr marL="0" marR="0" lvl="0" indent="0" algn="l" defTabSz="1216660" rtl="0" eaLnBrk="1" fontAlgn="auto" latinLnBrk="0" hangingPunct="1">
              <a:lnSpc>
                <a:spcPct val="140000"/>
              </a:lnSpc>
              <a:spcBef>
                <a:spcPct val="20000"/>
              </a:spcBef>
              <a:spcAft>
                <a:spcPts val="0"/>
              </a:spcAft>
              <a:buClrTx/>
              <a:buSzTx/>
              <a:buFontTx/>
              <a:buNone/>
              <a:defRPr/>
            </a:pPr>
            <a:r>
              <a:rPr kumimoji="0" lang="en-GB" altLang="zh-CN" sz="2000" b="0" i="0"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Inline caching</a:t>
            </a:r>
            <a:endParaRPr kumimoji="0" lang="en-GB" altLang="zh-CN" sz="2000" b="0" i="0"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790315" y="149225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625215" y="255460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900170" y="490156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a:endCxn id="5" idx="1"/>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2010</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332740"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21615" y="479806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434340" y="4902200"/>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a:endCxn id="48" idx="0"/>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8125"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97103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790315" y="149225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625215" y="255460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900170" y="490156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2795270" y="6226175"/>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332740"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12090" y="594677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332740" y="605091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3444240" y="5077460"/>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1140" y="5374640"/>
            <a:ext cx="2540" cy="5721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97103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221615" y="479806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503680"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332740" y="4902200"/>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3625215" y="6050915"/>
            <a:ext cx="8462010" cy="737235"/>
          </a:xfrm>
          <a:prstGeom prst="rect">
            <a:avLst/>
          </a:prstGeom>
          <a:noFill/>
        </p:spPr>
        <p:txBody>
          <a:bodyPr wrap="square" rtlCol="0" anchor="t">
            <a:spAutoFit/>
          </a:bodyPr>
          <a:p>
            <a:r>
              <a:rPr lang="en-US" sz="1400">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rPr>
              <a:t>TurboFan </a:t>
            </a:r>
            <a:r>
              <a:rPr lang="en-US" sz="14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is one of V8’s optimizing compilers leveraging a concept called “Sea of Nodes”. One of V8’s blog posts offers a high-level overview of TurboFan. More details can be found in the following resources.</a:t>
            </a:r>
            <a:endParaRPr lang="en-US" sz="14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3521075" y="767080"/>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2010</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8" name="Text Box 7"/>
          <p:cNvSpPr txBox="1"/>
          <p:nvPr/>
        </p:nvSpPr>
        <p:spPr>
          <a:xfrm>
            <a:off x="697103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1741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3.1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17411" name="文本框 28"/>
          <p:cNvSpPr txBox="1"/>
          <p:nvPr/>
        </p:nvSpPr>
        <p:spPr>
          <a:xfrm>
            <a:off x="5146675" y="4679950"/>
            <a:ext cx="1665288" cy="306388"/>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2" name="文本框 29"/>
          <p:cNvSpPr txBox="1"/>
          <p:nvPr/>
        </p:nvSpPr>
        <p:spPr>
          <a:xfrm>
            <a:off x="5151438" y="4945063"/>
            <a:ext cx="1887537"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3" name="文本框 31"/>
          <p:cNvSpPr txBox="1"/>
          <p:nvPr/>
        </p:nvSpPr>
        <p:spPr>
          <a:xfrm>
            <a:off x="3281363" y="4657725"/>
            <a:ext cx="1885950" cy="306388"/>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4" name="文本框 32"/>
          <p:cNvSpPr txBox="1"/>
          <p:nvPr/>
        </p:nvSpPr>
        <p:spPr>
          <a:xfrm>
            <a:off x="3400425" y="4933950"/>
            <a:ext cx="178435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5" name="文本框 34"/>
          <p:cNvSpPr txBox="1"/>
          <p:nvPr/>
        </p:nvSpPr>
        <p:spPr>
          <a:xfrm>
            <a:off x="1641475" y="4649788"/>
            <a:ext cx="1714500"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6" name="文本框 35"/>
          <p:cNvSpPr txBox="1"/>
          <p:nvPr/>
        </p:nvSpPr>
        <p:spPr>
          <a:xfrm>
            <a:off x="1660525" y="4929188"/>
            <a:ext cx="17621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7" name="文本框 37"/>
          <p:cNvSpPr txBox="1"/>
          <p:nvPr/>
        </p:nvSpPr>
        <p:spPr>
          <a:xfrm>
            <a:off x="7032625" y="4668838"/>
            <a:ext cx="1714500" cy="306387"/>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8" name="文本框 38"/>
          <p:cNvSpPr txBox="1"/>
          <p:nvPr/>
        </p:nvSpPr>
        <p:spPr>
          <a:xfrm>
            <a:off x="7054850" y="4945063"/>
            <a:ext cx="171450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9" name="文本框 40"/>
          <p:cNvSpPr txBox="1"/>
          <p:nvPr/>
        </p:nvSpPr>
        <p:spPr>
          <a:xfrm>
            <a:off x="8858250" y="4665663"/>
            <a:ext cx="1665288"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20" name="文本框 41"/>
          <p:cNvSpPr txBox="1"/>
          <p:nvPr/>
        </p:nvSpPr>
        <p:spPr>
          <a:xfrm>
            <a:off x="8858250" y="4949825"/>
            <a:ext cx="17367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44" name="矩形 43"/>
          <p:cNvSpPr/>
          <p:nvPr/>
        </p:nvSpPr>
        <p:spPr>
          <a:xfrm rot="2670473">
            <a:off x="8662988" y="2144713"/>
            <a:ext cx="1506538" cy="1506538"/>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22" name="Freeform 42"/>
          <p:cNvSpPr>
            <a:spLocks noEditPoints="1"/>
          </p:cNvSpPr>
          <p:nvPr/>
        </p:nvSpPr>
        <p:spPr>
          <a:xfrm>
            <a:off x="9218613" y="2227263"/>
            <a:ext cx="357187" cy="400050"/>
          </a:xfrm>
          <a:custGeom>
            <a:avLst/>
            <a:gdLst/>
            <a:ahLst/>
            <a:cxnLst>
              <a:cxn ang="0">
                <a:pos x="357390" y="401000"/>
              </a:cxn>
              <a:cxn ang="0">
                <a:pos x="0" y="401000"/>
              </a:cxn>
              <a:cxn ang="0">
                <a:pos x="0" y="347703"/>
              </a:cxn>
              <a:cxn ang="0">
                <a:pos x="30202" y="304557"/>
              </a:cxn>
              <a:cxn ang="0">
                <a:pos x="30202" y="284253"/>
              </a:cxn>
              <a:cxn ang="0">
                <a:pos x="0" y="284253"/>
              </a:cxn>
              <a:cxn ang="0">
                <a:pos x="0" y="0"/>
              </a:cxn>
              <a:cxn ang="0">
                <a:pos x="357390" y="0"/>
              </a:cxn>
              <a:cxn ang="0">
                <a:pos x="357390" y="284253"/>
              </a:cxn>
              <a:cxn ang="0">
                <a:pos x="322154" y="284253"/>
              </a:cxn>
              <a:cxn ang="0">
                <a:pos x="322154" y="304557"/>
              </a:cxn>
              <a:cxn ang="0">
                <a:pos x="357390" y="347703"/>
              </a:cxn>
              <a:cxn ang="0">
                <a:pos x="357390" y="401000"/>
              </a:cxn>
              <a:cxn ang="0">
                <a:pos x="322154" y="223342"/>
              </a:cxn>
              <a:cxn ang="0">
                <a:pos x="322154" y="38070"/>
              </a:cxn>
              <a:cxn ang="0">
                <a:pos x="312087" y="25380"/>
              </a:cxn>
              <a:cxn ang="0">
                <a:pos x="47820" y="25380"/>
              </a:cxn>
              <a:cxn ang="0">
                <a:pos x="35236" y="38070"/>
              </a:cxn>
              <a:cxn ang="0">
                <a:pos x="35236" y="223342"/>
              </a:cxn>
              <a:cxn ang="0">
                <a:pos x="47820" y="236032"/>
              </a:cxn>
              <a:cxn ang="0">
                <a:pos x="312087" y="236032"/>
              </a:cxn>
              <a:cxn ang="0">
                <a:pos x="322154" y="223342"/>
              </a:cxn>
            </a:cxnLst>
            <a:rect l="0" t="0" r="0" b="0"/>
            <a:pathLst>
              <a:path w="142" h="158">
                <a:moveTo>
                  <a:pt x="142" y="158"/>
                </a:moveTo>
                <a:cubicBezTo>
                  <a:pt x="0" y="158"/>
                  <a:pt x="0" y="158"/>
                  <a:pt x="0" y="158"/>
                </a:cubicBezTo>
                <a:cubicBezTo>
                  <a:pt x="0" y="137"/>
                  <a:pt x="0" y="137"/>
                  <a:pt x="0" y="137"/>
                </a:cubicBezTo>
                <a:cubicBezTo>
                  <a:pt x="12" y="120"/>
                  <a:pt x="12" y="120"/>
                  <a:pt x="12" y="120"/>
                </a:cubicBezTo>
                <a:cubicBezTo>
                  <a:pt x="12" y="112"/>
                  <a:pt x="12" y="112"/>
                  <a:pt x="12" y="112"/>
                </a:cubicBezTo>
                <a:cubicBezTo>
                  <a:pt x="0" y="112"/>
                  <a:pt x="0" y="112"/>
                  <a:pt x="0" y="112"/>
                </a:cubicBezTo>
                <a:cubicBezTo>
                  <a:pt x="0" y="0"/>
                  <a:pt x="0" y="0"/>
                  <a:pt x="0" y="0"/>
                </a:cubicBezTo>
                <a:cubicBezTo>
                  <a:pt x="142" y="0"/>
                  <a:pt x="142" y="0"/>
                  <a:pt x="142" y="0"/>
                </a:cubicBezTo>
                <a:cubicBezTo>
                  <a:pt x="142" y="112"/>
                  <a:pt x="142" y="112"/>
                  <a:pt x="142" y="112"/>
                </a:cubicBezTo>
                <a:cubicBezTo>
                  <a:pt x="128" y="112"/>
                  <a:pt x="128" y="112"/>
                  <a:pt x="128" y="112"/>
                </a:cubicBezTo>
                <a:cubicBezTo>
                  <a:pt x="128" y="120"/>
                  <a:pt x="128" y="120"/>
                  <a:pt x="128" y="120"/>
                </a:cubicBezTo>
                <a:cubicBezTo>
                  <a:pt x="142" y="137"/>
                  <a:pt x="142" y="137"/>
                  <a:pt x="142" y="137"/>
                </a:cubicBezTo>
                <a:cubicBezTo>
                  <a:pt x="142" y="158"/>
                  <a:pt x="142" y="158"/>
                  <a:pt x="142" y="158"/>
                </a:cubicBezTo>
                <a:close/>
                <a:moveTo>
                  <a:pt x="128" y="88"/>
                </a:moveTo>
                <a:cubicBezTo>
                  <a:pt x="128" y="15"/>
                  <a:pt x="128" y="15"/>
                  <a:pt x="128" y="15"/>
                </a:cubicBezTo>
                <a:cubicBezTo>
                  <a:pt x="128" y="11"/>
                  <a:pt x="127" y="10"/>
                  <a:pt x="124" y="10"/>
                </a:cubicBezTo>
                <a:cubicBezTo>
                  <a:pt x="19" y="10"/>
                  <a:pt x="19" y="10"/>
                  <a:pt x="19" y="10"/>
                </a:cubicBezTo>
                <a:cubicBezTo>
                  <a:pt x="16" y="10"/>
                  <a:pt x="14" y="11"/>
                  <a:pt x="14" y="15"/>
                </a:cubicBezTo>
                <a:cubicBezTo>
                  <a:pt x="14" y="88"/>
                  <a:pt x="14" y="88"/>
                  <a:pt x="14" y="88"/>
                </a:cubicBezTo>
                <a:cubicBezTo>
                  <a:pt x="14" y="91"/>
                  <a:pt x="16" y="93"/>
                  <a:pt x="19" y="93"/>
                </a:cubicBezTo>
                <a:cubicBezTo>
                  <a:pt x="124" y="93"/>
                  <a:pt x="124" y="93"/>
                  <a:pt x="124" y="93"/>
                </a:cubicBezTo>
                <a:cubicBezTo>
                  <a:pt x="127" y="93"/>
                  <a:pt x="128" y="91"/>
                  <a:pt x="128" y="88"/>
                </a:cubicBezTo>
                <a:close/>
              </a:path>
            </a:pathLst>
          </a:custGeom>
          <a:solidFill>
            <a:srgbClr val="F5F5E2"/>
          </a:solidFill>
          <a:ln w="9525">
            <a:noFill/>
          </a:ln>
        </p:spPr>
        <p:txBody>
          <a:bodyPr/>
          <a:lstStyle/>
          <a:p>
            <a:endParaRPr lang="en-US"/>
          </a:p>
        </p:txBody>
      </p:sp>
      <p:sp>
        <p:nvSpPr>
          <p:cNvPr id="17423" name="文本框 45"/>
          <p:cNvSpPr txBox="1"/>
          <p:nvPr/>
        </p:nvSpPr>
        <p:spPr>
          <a:xfrm rot="-2766370">
            <a:off x="9047163" y="3114675"/>
            <a:ext cx="1520825" cy="368300"/>
          </a:xfrm>
          <a:prstGeom prst="rect">
            <a:avLst/>
          </a:prstGeom>
          <a:noFill/>
          <a:ln w="9525">
            <a:noFill/>
          </a:ln>
        </p:spPr>
        <p:txBody>
          <a:bodyPr wrap="square"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0" name="矩形 49"/>
          <p:cNvSpPr/>
          <p:nvPr/>
        </p:nvSpPr>
        <p:spPr>
          <a:xfrm rot="2670473">
            <a:off x="1852613" y="2198688"/>
            <a:ext cx="1506538" cy="15049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grpSp>
        <p:nvGrpSpPr>
          <p:cNvPr id="17425" name="组合 50"/>
          <p:cNvGrpSpPr/>
          <p:nvPr/>
        </p:nvGrpSpPr>
        <p:grpSpPr>
          <a:xfrm>
            <a:off x="2327275" y="2270125"/>
            <a:ext cx="446088" cy="388938"/>
            <a:chOff x="1978456" y="2855297"/>
            <a:chExt cx="728663" cy="636588"/>
          </a:xfrm>
        </p:grpSpPr>
        <p:sp>
          <p:nvSpPr>
            <p:cNvPr id="17426" name="Freeform 40"/>
            <p:cNvSpPr>
              <a:spLocks noEditPoints="1"/>
            </p:cNvSpPr>
            <p:nvPr/>
          </p:nvSpPr>
          <p:spPr>
            <a:xfrm>
              <a:off x="1978456" y="3006110"/>
              <a:ext cx="728663" cy="485775"/>
            </a:xfrm>
            <a:custGeom>
              <a:avLst/>
              <a:gdLst/>
              <a:ahLst/>
              <a:cxnLst>
                <a:cxn ang="0">
                  <a:pos x="657299" y="0"/>
                </a:cxn>
                <a:cxn ang="0">
                  <a:pos x="728663" y="413668"/>
                </a:cxn>
                <a:cxn ang="0">
                  <a:pos x="75120" y="485775"/>
                </a:cxn>
                <a:cxn ang="0">
                  <a:pos x="0" y="72107"/>
                </a:cxn>
                <a:cxn ang="0">
                  <a:pos x="71364" y="87288"/>
                </a:cxn>
                <a:cxn ang="0">
                  <a:pos x="52584" y="110058"/>
                </a:cxn>
                <a:cxn ang="0">
                  <a:pos x="360576" y="129034"/>
                </a:cxn>
                <a:cxn ang="0">
                  <a:pos x="379355" y="110058"/>
                </a:cxn>
                <a:cxn ang="0">
                  <a:pos x="71364" y="87288"/>
                </a:cxn>
                <a:cxn ang="0">
                  <a:pos x="52584" y="174575"/>
                </a:cxn>
                <a:cxn ang="0">
                  <a:pos x="71364" y="197346"/>
                </a:cxn>
                <a:cxn ang="0">
                  <a:pos x="379355" y="174575"/>
                </a:cxn>
                <a:cxn ang="0">
                  <a:pos x="360576" y="155600"/>
                </a:cxn>
                <a:cxn ang="0">
                  <a:pos x="71364" y="223912"/>
                </a:cxn>
                <a:cxn ang="0">
                  <a:pos x="52584" y="242888"/>
                </a:cxn>
                <a:cxn ang="0">
                  <a:pos x="360576" y="261863"/>
                </a:cxn>
                <a:cxn ang="0">
                  <a:pos x="379355" y="242888"/>
                </a:cxn>
                <a:cxn ang="0">
                  <a:pos x="71364" y="223912"/>
                </a:cxn>
                <a:cxn ang="0">
                  <a:pos x="52584" y="311200"/>
                </a:cxn>
                <a:cxn ang="0">
                  <a:pos x="71364" y="330175"/>
                </a:cxn>
                <a:cxn ang="0">
                  <a:pos x="379355" y="311200"/>
                </a:cxn>
                <a:cxn ang="0">
                  <a:pos x="360576" y="292224"/>
                </a:cxn>
                <a:cxn ang="0">
                  <a:pos x="71364" y="356741"/>
                </a:cxn>
                <a:cxn ang="0">
                  <a:pos x="52584" y="379512"/>
                </a:cxn>
                <a:cxn ang="0">
                  <a:pos x="360576" y="398487"/>
                </a:cxn>
                <a:cxn ang="0">
                  <a:pos x="379355" y="379512"/>
                </a:cxn>
                <a:cxn ang="0">
                  <a:pos x="71364" y="356741"/>
                </a:cxn>
                <a:cxn ang="0">
                  <a:pos x="424427" y="242888"/>
                </a:cxn>
                <a:cxn ang="0">
                  <a:pos x="691103" y="242888"/>
                </a:cxn>
                <a:cxn ang="0">
                  <a:pos x="555887" y="132829"/>
                </a:cxn>
                <a:cxn ang="0">
                  <a:pos x="555887" y="352946"/>
                </a:cxn>
                <a:cxn ang="0">
                  <a:pos x="555887" y="132829"/>
                </a:cxn>
              </a:cxnLst>
              <a:rect l="0" t="0" r="0" b="0"/>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solidFill>
              <a:srgbClr val="F5F5E2"/>
            </a:solidFill>
            <a:ln w="9525">
              <a:noFill/>
            </a:ln>
          </p:spPr>
          <p:txBody>
            <a:bodyPr/>
            <a:lstStyle/>
            <a:p>
              <a:endParaRPr lang="en-US"/>
            </a:p>
          </p:txBody>
        </p:sp>
        <p:sp>
          <p:nvSpPr>
            <p:cNvPr id="17427" name="Freeform 41"/>
            <p:cNvSpPr/>
            <p:nvPr/>
          </p:nvSpPr>
          <p:spPr>
            <a:xfrm>
              <a:off x="2173718" y="2855297"/>
              <a:ext cx="487363" cy="185738"/>
            </a:xfrm>
            <a:custGeom>
              <a:avLst/>
              <a:gdLst/>
              <a:ahLst/>
              <a:cxnLst>
                <a:cxn ang="0">
                  <a:pos x="0" y="30163"/>
                </a:cxn>
                <a:cxn ang="0">
                  <a:pos x="476250" y="185738"/>
                </a:cxn>
                <a:cxn ang="0">
                  <a:pos x="487363" y="155575"/>
                </a:cxn>
                <a:cxn ang="0">
                  <a:pos x="11113" y="0"/>
                </a:cxn>
                <a:cxn ang="0">
                  <a:pos x="0" y="30163"/>
                </a:cxn>
              </a:cxnLst>
              <a:rect l="0" t="0" r="0" b="0"/>
              <a:pathLst>
                <a:path w="307" h="117">
                  <a:moveTo>
                    <a:pt x="0" y="19"/>
                  </a:moveTo>
                  <a:lnTo>
                    <a:pt x="300" y="117"/>
                  </a:lnTo>
                  <a:lnTo>
                    <a:pt x="307" y="98"/>
                  </a:lnTo>
                  <a:lnTo>
                    <a:pt x="7" y="0"/>
                  </a:lnTo>
                  <a:lnTo>
                    <a:pt x="0" y="19"/>
                  </a:lnTo>
                  <a:close/>
                </a:path>
              </a:pathLst>
            </a:custGeom>
            <a:solidFill>
              <a:srgbClr val="F5F5E2"/>
            </a:solidFill>
            <a:ln w="9525">
              <a:noFill/>
            </a:ln>
          </p:spPr>
          <p:txBody>
            <a:bodyPr/>
            <a:lstStyle/>
            <a:p>
              <a:endParaRPr lang="en-US"/>
            </a:p>
          </p:txBody>
        </p:sp>
      </p:grpSp>
      <p:sp>
        <p:nvSpPr>
          <p:cNvPr id="17428" name="文本框 48"/>
          <p:cNvSpPr txBox="1"/>
          <p:nvPr/>
        </p:nvSpPr>
        <p:spPr>
          <a:xfrm rot="2720642">
            <a:off x="1447800" y="3141663"/>
            <a:ext cx="1511300"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5" name="矩形 54"/>
          <p:cNvSpPr/>
          <p:nvPr/>
        </p:nvSpPr>
        <p:spPr>
          <a:xfrm rot="2670473">
            <a:off x="3365500" y="2184400"/>
            <a:ext cx="1506538" cy="1506538"/>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30" name="Freeform 186"/>
          <p:cNvSpPr/>
          <p:nvPr/>
        </p:nvSpPr>
        <p:spPr>
          <a:xfrm rot="1698444">
            <a:off x="3937000" y="2238375"/>
            <a:ext cx="160338" cy="454025"/>
          </a:xfrm>
          <a:custGeom>
            <a:avLst/>
            <a:gdLst/>
            <a:ahLst/>
            <a:cxnLst>
              <a:cxn ang="0">
                <a:pos x="160701" y="435053"/>
              </a:cxn>
              <a:cxn ang="0">
                <a:pos x="119888" y="454246"/>
              </a:cxn>
              <a:cxn ang="0">
                <a:pos x="33161" y="437185"/>
              </a:cxn>
              <a:cxn ang="0">
                <a:pos x="0" y="234587"/>
              </a:cxn>
              <a:cxn ang="0">
                <a:pos x="10203" y="123691"/>
              </a:cxn>
              <a:cxn ang="0">
                <a:pos x="33161" y="17061"/>
              </a:cxn>
              <a:cxn ang="0">
                <a:pos x="119888" y="0"/>
              </a:cxn>
              <a:cxn ang="0">
                <a:pos x="160701" y="19193"/>
              </a:cxn>
              <a:cxn ang="0">
                <a:pos x="153049" y="110896"/>
              </a:cxn>
              <a:cxn ang="0">
                <a:pos x="94380" y="142885"/>
              </a:cxn>
              <a:cxn ang="0">
                <a:pos x="71423" y="189802"/>
              </a:cxn>
              <a:cxn ang="0">
                <a:pos x="68872" y="240985"/>
              </a:cxn>
              <a:cxn ang="0">
                <a:pos x="86728" y="304963"/>
              </a:cxn>
              <a:cxn ang="0">
                <a:pos x="153049" y="343350"/>
              </a:cxn>
              <a:cxn ang="0">
                <a:pos x="160701" y="435053"/>
              </a:cxn>
            </a:cxnLst>
            <a:rect l="0" t="0" r="0" b="0"/>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w="9525">
            <a:noFill/>
          </a:ln>
        </p:spPr>
        <p:txBody>
          <a:bodyPr/>
          <a:lstStyle/>
          <a:p>
            <a:endParaRPr lang="en-US"/>
          </a:p>
        </p:txBody>
      </p:sp>
      <p:sp>
        <p:nvSpPr>
          <p:cNvPr id="17431" name="文本框 56"/>
          <p:cNvSpPr txBox="1"/>
          <p:nvPr/>
        </p:nvSpPr>
        <p:spPr>
          <a:xfrm rot="2720642">
            <a:off x="2959100" y="3151188"/>
            <a:ext cx="1512888"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1" name="矩形 60"/>
          <p:cNvSpPr/>
          <p:nvPr/>
        </p:nvSpPr>
        <p:spPr>
          <a:xfrm rot="2670473">
            <a:off x="7150100" y="2159000"/>
            <a:ext cx="1506538" cy="1504950"/>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62" name="组合 61"/>
          <p:cNvGrpSpPr/>
          <p:nvPr/>
        </p:nvGrpSpPr>
        <p:grpSpPr>
          <a:xfrm>
            <a:off x="7661040" y="2227075"/>
            <a:ext cx="463231" cy="533965"/>
            <a:chOff x="6446167" y="4674118"/>
            <a:chExt cx="758826" cy="874713"/>
          </a:xfrm>
          <a:solidFill>
            <a:srgbClr val="F5F5E2"/>
          </a:solidFill>
        </p:grpSpPr>
        <p:sp>
          <p:nvSpPr>
            <p:cNvPr id="63" name="Freeform 179"/>
            <p:cNvSpPr/>
            <p:nvPr/>
          </p:nvSpPr>
          <p:spPr bwMode="auto">
            <a:xfrm>
              <a:off x="6812880" y="4872556"/>
              <a:ext cx="38100" cy="19050"/>
            </a:xfrm>
            <a:custGeom>
              <a:avLst/>
              <a:gdLst>
                <a:gd name="T0" fmla="*/ 10 w 10"/>
                <a:gd name="T1" fmla="*/ 5 h 5"/>
                <a:gd name="T2" fmla="*/ 5 w 10"/>
                <a:gd name="T3" fmla="*/ 0 h 5"/>
                <a:gd name="T4" fmla="*/ 0 w 10"/>
                <a:gd name="T5" fmla="*/ 5 h 5"/>
                <a:gd name="T6" fmla="*/ 10 w 10"/>
                <a:gd name="T7" fmla="*/ 5 h 5"/>
              </a:gdLst>
              <a:ahLst/>
              <a:cxnLst>
                <a:cxn ang="0">
                  <a:pos x="T0" y="T1"/>
                </a:cxn>
                <a:cxn ang="0">
                  <a:pos x="T2" y="T3"/>
                </a:cxn>
                <a:cxn ang="0">
                  <a:pos x="T4" y="T5"/>
                </a:cxn>
                <a:cxn ang="0">
                  <a:pos x="T6" y="T7"/>
                </a:cxn>
              </a:cxnLst>
              <a:rect l="0" t="0" r="r" b="b"/>
              <a:pathLst>
                <a:path w="10" h="5">
                  <a:moveTo>
                    <a:pt x="10" y="5"/>
                  </a:moveTo>
                  <a:cubicBezTo>
                    <a:pt x="5" y="0"/>
                    <a:pt x="5" y="0"/>
                    <a:pt x="5" y="0"/>
                  </a:cubicBezTo>
                  <a:cubicBezTo>
                    <a:pt x="0" y="5"/>
                    <a:pt x="0" y="5"/>
                    <a:pt x="0" y="5"/>
                  </a:cubicBezTo>
                  <a:cubicBezTo>
                    <a:pt x="2" y="2"/>
                    <a:pt x="7"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80"/>
            <p:cNvSpPr/>
            <p:nvPr/>
          </p:nvSpPr>
          <p:spPr bwMode="auto">
            <a:xfrm>
              <a:off x="6587455" y="4674118"/>
              <a:ext cx="468313" cy="236538"/>
            </a:xfrm>
            <a:custGeom>
              <a:avLst/>
              <a:gdLst>
                <a:gd name="T0" fmla="*/ 64 w 123"/>
                <a:gd name="T1" fmla="*/ 60 h 62"/>
                <a:gd name="T2" fmla="*/ 66 w 123"/>
                <a:gd name="T3" fmla="*/ 60 h 62"/>
                <a:gd name="T4" fmla="*/ 74 w 123"/>
                <a:gd name="T5" fmla="*/ 62 h 62"/>
                <a:gd name="T6" fmla="*/ 120 w 123"/>
                <a:gd name="T7" fmla="*/ 14 h 62"/>
                <a:gd name="T8" fmla="*/ 120 w 123"/>
                <a:gd name="T9" fmla="*/ 4 h 62"/>
                <a:gd name="T10" fmla="*/ 110 w 123"/>
                <a:gd name="T11" fmla="*/ 4 h 62"/>
                <a:gd name="T12" fmla="*/ 64 w 123"/>
                <a:gd name="T13" fmla="*/ 52 h 62"/>
                <a:gd name="T14" fmla="*/ 69 w 123"/>
                <a:gd name="T15" fmla="*/ 57 h 62"/>
                <a:gd name="T16" fmla="*/ 59 w 123"/>
                <a:gd name="T17" fmla="*/ 57 h 62"/>
                <a:gd name="T18" fmla="*/ 64 w 123"/>
                <a:gd name="T19" fmla="*/ 52 h 62"/>
                <a:gd name="T20" fmla="*/ 13 w 123"/>
                <a:gd name="T21" fmla="*/ 3 h 62"/>
                <a:gd name="T22" fmla="*/ 3 w 123"/>
                <a:gd name="T23" fmla="*/ 3 h 62"/>
                <a:gd name="T24" fmla="*/ 3 w 123"/>
                <a:gd name="T25" fmla="*/ 13 h 62"/>
                <a:gd name="T26" fmla="*/ 54 w 123"/>
                <a:gd name="T27" fmla="*/ 62 h 62"/>
                <a:gd name="T28" fmla="*/ 62 w 123"/>
                <a:gd name="T29" fmla="*/ 60 h 62"/>
                <a:gd name="T30" fmla="*/ 64 w 123"/>
                <a:gd name="T3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81"/>
            <p:cNvSpPr>
              <a:spLocks noEditPoints="1"/>
            </p:cNvSpPr>
            <p:nvPr/>
          </p:nvSpPr>
          <p:spPr bwMode="auto">
            <a:xfrm>
              <a:off x="6446167" y="4910656"/>
              <a:ext cx="758826" cy="638175"/>
            </a:xfrm>
            <a:custGeom>
              <a:avLst/>
              <a:gdLst>
                <a:gd name="T0" fmla="*/ 170 w 199"/>
                <a:gd name="T1" fmla="*/ 9 h 168"/>
                <a:gd name="T2" fmla="*/ 116 w 199"/>
                <a:gd name="T3" fmla="*/ 9 h 168"/>
                <a:gd name="T4" fmla="*/ 116 w 199"/>
                <a:gd name="T5" fmla="*/ 8 h 168"/>
                <a:gd name="T6" fmla="*/ 111 w 199"/>
                <a:gd name="T7" fmla="*/ 0 h 168"/>
                <a:gd name="T8" fmla="*/ 106 w 199"/>
                <a:gd name="T9" fmla="*/ 5 h 168"/>
                <a:gd name="T10" fmla="*/ 96 w 199"/>
                <a:gd name="T11" fmla="*/ 5 h 168"/>
                <a:gd name="T12" fmla="*/ 91 w 199"/>
                <a:gd name="T13" fmla="*/ 0 h 168"/>
                <a:gd name="T14" fmla="*/ 86 w 199"/>
                <a:gd name="T15" fmla="*/ 8 h 168"/>
                <a:gd name="T16" fmla="*/ 86 w 199"/>
                <a:gd name="T17" fmla="*/ 9 h 168"/>
                <a:gd name="T18" fmla="*/ 30 w 199"/>
                <a:gd name="T19" fmla="*/ 9 h 168"/>
                <a:gd name="T20" fmla="*/ 0 w 199"/>
                <a:gd name="T21" fmla="*/ 39 h 168"/>
                <a:gd name="T22" fmla="*/ 0 w 199"/>
                <a:gd name="T23" fmla="*/ 133 h 168"/>
                <a:gd name="T24" fmla="*/ 30 w 199"/>
                <a:gd name="T25" fmla="*/ 163 h 168"/>
                <a:gd name="T26" fmla="*/ 34 w 199"/>
                <a:gd name="T27" fmla="*/ 163 h 168"/>
                <a:gd name="T28" fmla="*/ 34 w 199"/>
                <a:gd name="T29" fmla="*/ 168 h 168"/>
                <a:gd name="T30" fmla="*/ 167 w 199"/>
                <a:gd name="T31" fmla="*/ 168 h 168"/>
                <a:gd name="T32" fmla="*/ 167 w 199"/>
                <a:gd name="T33" fmla="*/ 163 h 168"/>
                <a:gd name="T34" fmla="*/ 170 w 199"/>
                <a:gd name="T35" fmla="*/ 163 h 168"/>
                <a:gd name="T36" fmla="*/ 199 w 199"/>
                <a:gd name="T37" fmla="*/ 133 h 168"/>
                <a:gd name="T38" fmla="*/ 199 w 199"/>
                <a:gd name="T39" fmla="*/ 39 h 168"/>
                <a:gd name="T40" fmla="*/ 170 w 199"/>
                <a:gd name="T41" fmla="*/ 9 h 168"/>
                <a:gd name="T42" fmla="*/ 157 w 199"/>
                <a:gd name="T43" fmla="*/ 163 h 168"/>
                <a:gd name="T44" fmla="*/ 150 w 199"/>
                <a:gd name="T45" fmla="*/ 155 h 168"/>
                <a:gd name="T46" fmla="*/ 157 w 199"/>
                <a:gd name="T47" fmla="*/ 148 h 168"/>
                <a:gd name="T48" fmla="*/ 164 w 199"/>
                <a:gd name="T49" fmla="*/ 155 h 168"/>
                <a:gd name="T50" fmla="*/ 157 w 199"/>
                <a:gd name="T51" fmla="*/ 163 h 168"/>
                <a:gd name="T52" fmla="*/ 175 w 199"/>
                <a:gd name="T53" fmla="*/ 122 h 168"/>
                <a:gd name="T54" fmla="*/ 153 w 199"/>
                <a:gd name="T55" fmla="*/ 144 h 168"/>
                <a:gd name="T56" fmla="*/ 47 w 199"/>
                <a:gd name="T57" fmla="*/ 144 h 168"/>
                <a:gd name="T58" fmla="*/ 25 w 199"/>
                <a:gd name="T59" fmla="*/ 122 h 168"/>
                <a:gd name="T60" fmla="*/ 25 w 199"/>
                <a:gd name="T61" fmla="*/ 51 h 168"/>
                <a:gd name="T62" fmla="*/ 47 w 199"/>
                <a:gd name="T63" fmla="*/ 28 h 168"/>
                <a:gd name="T64" fmla="*/ 153 w 199"/>
                <a:gd name="T65" fmla="*/ 28 h 168"/>
                <a:gd name="T66" fmla="*/ 175 w 199"/>
                <a:gd name="T67" fmla="*/ 51 h 168"/>
                <a:gd name="T68" fmla="*/ 175 w 199"/>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82"/>
            <p:cNvSpPr/>
            <p:nvPr/>
          </p:nvSpPr>
          <p:spPr bwMode="auto">
            <a:xfrm>
              <a:off x="6793830" y="4902719"/>
              <a:ext cx="76200" cy="38100"/>
            </a:xfrm>
            <a:custGeom>
              <a:avLst/>
              <a:gdLst>
                <a:gd name="T0" fmla="*/ 15 w 20"/>
                <a:gd name="T1" fmla="*/ 7 h 10"/>
                <a:gd name="T2" fmla="*/ 20 w 20"/>
                <a:gd name="T3" fmla="*/ 2 h 10"/>
                <a:gd name="T4" fmla="*/ 12 w 20"/>
                <a:gd name="T5" fmla="*/ 0 h 10"/>
                <a:gd name="T6" fmla="*/ 10 w 20"/>
                <a:gd name="T7" fmla="*/ 0 h 10"/>
                <a:gd name="T8" fmla="*/ 8 w 20"/>
                <a:gd name="T9" fmla="*/ 0 h 10"/>
                <a:gd name="T10" fmla="*/ 0 w 20"/>
                <a:gd name="T11" fmla="*/ 2 h 10"/>
                <a:gd name="T12" fmla="*/ 5 w 20"/>
                <a:gd name="T13" fmla="*/ 7 h 10"/>
                <a:gd name="T14" fmla="*/ 15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17434" name="文本框 59"/>
          <p:cNvSpPr txBox="1"/>
          <p:nvPr/>
        </p:nvSpPr>
        <p:spPr>
          <a:xfrm rot="-2685335">
            <a:off x="7567613" y="3086100"/>
            <a:ext cx="1512887"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8" name="矩形 67"/>
          <p:cNvSpPr/>
          <p:nvPr/>
        </p:nvSpPr>
        <p:spPr>
          <a:xfrm rot="2670473">
            <a:off x="4967288" y="1866900"/>
            <a:ext cx="2087563" cy="20891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36" name="Freeform 65"/>
          <p:cNvSpPr/>
          <p:nvPr/>
        </p:nvSpPr>
        <p:spPr>
          <a:xfrm>
            <a:off x="5624513" y="2227263"/>
            <a:ext cx="844550" cy="819150"/>
          </a:xfrm>
          <a:custGeom>
            <a:avLst/>
            <a:gdLst/>
            <a:ahLst/>
            <a:cxnLst>
              <a:cxn ang="0">
                <a:pos x="792390" y="478240"/>
              </a:cxn>
              <a:cxn ang="0">
                <a:pos x="779400" y="478240"/>
              </a:cxn>
              <a:cxn ang="0">
                <a:pos x="766410" y="478240"/>
              </a:cxn>
              <a:cxn ang="0">
                <a:pos x="766410" y="478240"/>
              </a:cxn>
              <a:cxn ang="0">
                <a:pos x="792390" y="423584"/>
              </a:cxn>
              <a:cxn ang="0">
                <a:pos x="727440" y="355264"/>
              </a:cxn>
              <a:cxn ang="0">
                <a:pos x="714450" y="355264"/>
              </a:cxn>
              <a:cxn ang="0">
                <a:pos x="675480" y="355264"/>
              </a:cxn>
              <a:cxn ang="0">
                <a:pos x="428670" y="355264"/>
              </a:cxn>
              <a:cxn ang="0">
                <a:pos x="441660" y="95648"/>
              </a:cxn>
              <a:cxn ang="0">
                <a:pos x="337740" y="27328"/>
              </a:cxn>
              <a:cxn ang="0">
                <a:pos x="337740" y="177632"/>
              </a:cxn>
              <a:cxn ang="0">
                <a:pos x="233820" y="355264"/>
              </a:cxn>
              <a:cxn ang="0">
                <a:pos x="116910" y="437248"/>
              </a:cxn>
              <a:cxn ang="0">
                <a:pos x="0" y="464576"/>
              </a:cxn>
              <a:cxn ang="0">
                <a:pos x="0" y="792512"/>
              </a:cxn>
              <a:cxn ang="0">
                <a:pos x="25980" y="778848"/>
              </a:cxn>
              <a:cxn ang="0">
                <a:pos x="285780" y="806176"/>
              </a:cxn>
              <a:cxn ang="0">
                <a:pos x="584550" y="778848"/>
              </a:cxn>
              <a:cxn ang="0">
                <a:pos x="649500" y="710528"/>
              </a:cxn>
              <a:cxn ang="0">
                <a:pos x="727440" y="669536"/>
              </a:cxn>
              <a:cxn ang="0">
                <a:pos x="714450" y="587552"/>
              </a:cxn>
              <a:cxn ang="0">
                <a:pos x="779400" y="573888"/>
              </a:cxn>
              <a:cxn ang="0">
                <a:pos x="792390" y="478240"/>
              </a:cxn>
            </a:cxnLst>
            <a:rect l="0" t="0" r="0" b="0"/>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w="9525">
            <a:noFill/>
          </a:ln>
        </p:spPr>
        <p:txBody>
          <a:bodyPr/>
          <a:lstStyle/>
          <a:p>
            <a:endParaRPr lang="en-US"/>
          </a:p>
        </p:txBody>
      </p:sp>
      <p:sp>
        <p:nvSpPr>
          <p:cNvPr id="17437" name="文本框 69"/>
          <p:cNvSpPr txBox="1"/>
          <p:nvPr/>
        </p:nvSpPr>
        <p:spPr>
          <a:xfrm>
            <a:off x="5184775" y="3228975"/>
            <a:ext cx="1704975" cy="400050"/>
          </a:xfrm>
          <a:prstGeom prst="rect">
            <a:avLst/>
          </a:prstGeom>
          <a:noFill/>
          <a:ln w="9525">
            <a:noFill/>
          </a:ln>
        </p:spPr>
        <p:txBody>
          <a:bodyPr wrap="square" anchor="t">
            <a:spAutoFit/>
          </a:bodyPr>
          <a:lstStyle/>
          <a:p>
            <a:r>
              <a:rPr lang="zh-CN" altLang="en-US" sz="2000" b="1" dirty="0">
                <a:solidFill>
                  <a:srgbClr val="FFFFFF"/>
                </a:solidFill>
                <a:latin typeface="Microsoft YaHei" panose="020B0503020204020204" pitchFamily="34" charset="-122"/>
                <a:ea typeface="Microsoft YaHei" panose="020B0503020204020204" pitchFamily="34" charset="-122"/>
              </a:rPr>
              <a:t>YOUR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9" name="任意多边形 8"/>
          <p:cNvSpPr/>
          <p:nvPr/>
        </p:nvSpPr>
        <p:spPr>
          <a:xfrm>
            <a:off x="10223183" y="43624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47"/>
          <p:cNvSpPr/>
          <p:nvPr/>
        </p:nvSpPr>
        <p:spPr>
          <a:xfrm>
            <a:off x="6411595" y="487680"/>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150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0" name="任意多边形 59"/>
          <p:cNvSpPr/>
          <p:nvPr/>
        </p:nvSpPr>
        <p:spPr>
          <a:xfrm>
            <a:off x="1465263" y="1393825"/>
            <a:ext cx="4740275" cy="3013075"/>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08" name="文本框 60"/>
          <p:cNvSpPr txBox="1"/>
          <p:nvPr/>
        </p:nvSpPr>
        <p:spPr>
          <a:xfrm>
            <a:off x="4457700" y="1487488"/>
            <a:ext cx="1668463"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3" name="任意多边形 62"/>
          <p:cNvSpPr/>
          <p:nvPr/>
        </p:nvSpPr>
        <p:spPr>
          <a:xfrm rot="10800000">
            <a:off x="6126163" y="1711325"/>
            <a:ext cx="4740275" cy="3014663"/>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0" name="文本框 63"/>
          <p:cNvSpPr txBox="1"/>
          <p:nvPr/>
        </p:nvSpPr>
        <p:spPr>
          <a:xfrm>
            <a:off x="6224588" y="3659188"/>
            <a:ext cx="1668462"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5" name="左右箭头 64"/>
          <p:cNvSpPr/>
          <p:nvPr/>
        </p:nvSpPr>
        <p:spPr>
          <a:xfrm>
            <a:off x="5165725" y="2830513"/>
            <a:ext cx="2020888" cy="515938"/>
          </a:xfrm>
          <a:prstGeom prst="leftRightArrow">
            <a:avLst>
              <a:gd name="adj1" fmla="val 50000"/>
              <a:gd name="adj2" fmla="val 44682"/>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2" name="TextBox 35"/>
          <p:cNvSpPr txBox="1"/>
          <p:nvPr/>
        </p:nvSpPr>
        <p:spPr>
          <a:xfrm>
            <a:off x="1562100" y="5270500"/>
            <a:ext cx="9128125" cy="584200"/>
          </a:xfrm>
          <a:prstGeom prst="rect">
            <a:avLst/>
          </a:prstGeom>
          <a:noFill/>
          <a:ln w="9525">
            <a:noFill/>
          </a:ln>
        </p:spPr>
        <p:txBody>
          <a:bodyPr anchor="t">
            <a:spAutoFit/>
          </a:bodyPr>
          <a:lstStyle/>
          <a:p>
            <a:pPr lvl="1" indent="0" eaLnBrk="1" hangingPunct="1"/>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1513" name="图片 66"/>
          <p:cNvPicPr>
            <a:picLocks noChangeAspect="1"/>
          </p:cNvPicPr>
          <p:nvPr/>
        </p:nvPicPr>
        <p:blipFill>
          <a:blip r:embed="rId2"/>
          <a:stretch>
            <a:fillRect/>
          </a:stretch>
        </p:blipFill>
        <p:spPr>
          <a:xfrm>
            <a:off x="1709738" y="1690688"/>
            <a:ext cx="2524125" cy="2487612"/>
          </a:xfrm>
          <a:prstGeom prst="rect">
            <a:avLst/>
          </a:prstGeom>
          <a:noFill/>
          <a:ln w="9525">
            <a:noFill/>
          </a:ln>
        </p:spPr>
      </p:pic>
      <p:pic>
        <p:nvPicPr>
          <p:cNvPr id="21514" name="图片 67"/>
          <p:cNvPicPr>
            <a:picLocks noChangeAspect="1"/>
          </p:cNvPicPr>
          <p:nvPr/>
        </p:nvPicPr>
        <p:blipFill>
          <a:blip r:embed="rId3"/>
          <a:stretch>
            <a:fillRect/>
          </a:stretch>
        </p:blipFill>
        <p:spPr>
          <a:xfrm>
            <a:off x="8099425" y="1971675"/>
            <a:ext cx="2517775" cy="2500313"/>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736918" y="151130"/>
            <a:ext cx="2025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Content</a:t>
            </a:r>
            <a:endPar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5123"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1.1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131" name="文本框 27"/>
          <p:cNvSpPr txBox="1"/>
          <p:nvPr/>
        </p:nvSpPr>
        <p:spPr>
          <a:xfrm>
            <a:off x="1766570" y="1100455"/>
            <a:ext cx="265874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Whot is Node.js</a:t>
            </a:r>
            <a:endPar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2" name="Oval 7"/>
          <p:cNvSpPr>
            <a:spLocks noChangeAspect="1" noChangeArrowheads="1"/>
          </p:cNvSpPr>
          <p:nvPr/>
        </p:nvSpPr>
        <p:spPr bwMode="auto">
          <a:xfrm>
            <a:off x="1022350" y="3509010"/>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35" name="Picture 8" descr="00"/>
          <p:cNvPicPr>
            <a:picLocks noChangeAspect="1"/>
          </p:cNvPicPr>
          <p:nvPr/>
        </p:nvPicPr>
        <p:blipFill>
          <a:blip r:embed="rId1"/>
          <a:srcRect l="4005" t="3050" r="5560" b="2527"/>
          <a:stretch>
            <a:fillRect/>
          </a:stretch>
        </p:blipFill>
        <p:spPr>
          <a:xfrm>
            <a:off x="901700" y="3389948"/>
            <a:ext cx="719138" cy="777875"/>
          </a:xfrm>
          <a:prstGeom prst="rect">
            <a:avLst/>
          </a:prstGeom>
          <a:noFill/>
          <a:ln w="9525">
            <a:noFill/>
          </a:ln>
        </p:spPr>
      </p:pic>
      <p:sp>
        <p:nvSpPr>
          <p:cNvPr id="5137" name="文本框 33"/>
          <p:cNvSpPr txBox="1"/>
          <p:nvPr/>
        </p:nvSpPr>
        <p:spPr>
          <a:xfrm>
            <a:off x="1766570" y="1910715"/>
            <a:ext cx="434086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Libuv</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chemeClr val="accent2">
                    <a:lumMod val="60000"/>
                    <a:lumOff val="4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Threads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 </a:t>
            </a:r>
            <a:endPar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9" name="Oval 7"/>
          <p:cNvSpPr>
            <a:spLocks noChangeAspect="1" noChangeArrowheads="1"/>
          </p:cNvSpPr>
          <p:nvPr/>
        </p:nvSpPr>
        <p:spPr bwMode="auto">
          <a:xfrm>
            <a:off x="1022350" y="430530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41" name="Picture 8" descr="00"/>
          <p:cNvPicPr>
            <a:picLocks noChangeAspect="1"/>
          </p:cNvPicPr>
          <p:nvPr/>
        </p:nvPicPr>
        <p:blipFill>
          <a:blip r:embed="rId1"/>
          <a:srcRect l="4005" t="3050" r="5560" b="2527"/>
          <a:stretch>
            <a:fillRect/>
          </a:stretch>
        </p:blipFill>
        <p:spPr>
          <a:xfrm>
            <a:off x="901700" y="4184650"/>
            <a:ext cx="719138" cy="779463"/>
          </a:xfrm>
          <a:prstGeom prst="rect">
            <a:avLst/>
          </a:prstGeom>
          <a:noFill/>
          <a:ln w="9525">
            <a:noFill/>
          </a:ln>
        </p:spPr>
      </p:pic>
      <p:sp>
        <p:nvSpPr>
          <p:cNvPr id="5143" name="文本框 39"/>
          <p:cNvSpPr txBox="1"/>
          <p:nvPr/>
        </p:nvSpPr>
        <p:spPr>
          <a:xfrm>
            <a:off x="1766570" y="5100320"/>
            <a:ext cx="539750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Microtask and Macrotask</a:t>
            </a:r>
            <a:endPar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 name="Oval 7"/>
          <p:cNvSpPr>
            <a:spLocks noChangeAspect="1" noChangeArrowheads="1"/>
          </p:cNvSpPr>
          <p:nvPr/>
        </p:nvSpPr>
        <p:spPr bwMode="auto">
          <a:xfrm>
            <a:off x="1022350" y="2690495"/>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3" name="Picture 8" descr="00"/>
          <p:cNvPicPr>
            <a:picLocks noChangeAspect="1"/>
          </p:cNvPicPr>
          <p:nvPr/>
        </p:nvPicPr>
        <p:blipFill>
          <a:blip r:embed="rId1"/>
          <a:srcRect l="4005" t="3050" r="5560" b="2527"/>
          <a:stretch>
            <a:fillRect/>
          </a:stretch>
        </p:blipFill>
        <p:spPr>
          <a:xfrm>
            <a:off x="901700" y="2569845"/>
            <a:ext cx="719138" cy="779463"/>
          </a:xfrm>
          <a:prstGeom prst="rect">
            <a:avLst/>
          </a:prstGeom>
          <a:noFill/>
          <a:ln w="9525">
            <a:noFill/>
          </a:ln>
        </p:spPr>
      </p:pic>
      <p:sp>
        <p:nvSpPr>
          <p:cNvPr id="5" name="Oval 7"/>
          <p:cNvSpPr>
            <a:spLocks noChangeAspect="1" noChangeArrowheads="1"/>
          </p:cNvSpPr>
          <p:nvPr/>
        </p:nvSpPr>
        <p:spPr bwMode="auto">
          <a:xfrm>
            <a:off x="1022350" y="108331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6" name="Picture 8" descr="00"/>
          <p:cNvPicPr>
            <a:picLocks noChangeAspect="1"/>
          </p:cNvPicPr>
          <p:nvPr/>
        </p:nvPicPr>
        <p:blipFill>
          <a:blip r:embed="rId1"/>
          <a:srcRect l="4005" t="3050" r="5560" b="2527"/>
          <a:stretch>
            <a:fillRect/>
          </a:stretch>
        </p:blipFill>
        <p:spPr>
          <a:xfrm>
            <a:off x="901700" y="962660"/>
            <a:ext cx="719138" cy="779463"/>
          </a:xfrm>
          <a:prstGeom prst="rect">
            <a:avLst/>
          </a:prstGeom>
          <a:noFill/>
          <a:ln w="9525">
            <a:noFill/>
          </a:ln>
        </p:spPr>
      </p:pic>
      <p:sp>
        <p:nvSpPr>
          <p:cNvPr id="11" name="Oval 7"/>
          <p:cNvSpPr>
            <a:spLocks noChangeAspect="1" noChangeArrowheads="1"/>
          </p:cNvSpPr>
          <p:nvPr/>
        </p:nvSpPr>
        <p:spPr bwMode="auto">
          <a:xfrm>
            <a:off x="1038860" y="191071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2" name="Picture 8" descr="00"/>
          <p:cNvPicPr>
            <a:picLocks noChangeAspect="1"/>
          </p:cNvPicPr>
          <p:nvPr/>
        </p:nvPicPr>
        <p:blipFill>
          <a:blip r:embed="rId1"/>
          <a:srcRect l="4005" t="3050" r="5560" b="2527"/>
          <a:stretch>
            <a:fillRect/>
          </a:stretch>
        </p:blipFill>
        <p:spPr>
          <a:xfrm>
            <a:off x="918210" y="1791653"/>
            <a:ext cx="719138" cy="777875"/>
          </a:xfrm>
          <a:prstGeom prst="rect">
            <a:avLst/>
          </a:prstGeom>
          <a:noFill/>
          <a:ln w="9525">
            <a:noFill/>
          </a:ln>
        </p:spPr>
      </p:pic>
      <p:sp>
        <p:nvSpPr>
          <p:cNvPr id="14" name="Oval 7"/>
          <p:cNvSpPr>
            <a:spLocks noChangeAspect="1" noChangeArrowheads="1"/>
          </p:cNvSpPr>
          <p:nvPr/>
        </p:nvSpPr>
        <p:spPr bwMode="auto">
          <a:xfrm>
            <a:off x="1022350" y="508317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5" name="Picture 8" descr="00"/>
          <p:cNvPicPr>
            <a:picLocks noChangeAspect="1"/>
          </p:cNvPicPr>
          <p:nvPr/>
        </p:nvPicPr>
        <p:blipFill>
          <a:blip r:embed="rId1"/>
          <a:srcRect l="4005" t="3050" r="5560" b="2527"/>
          <a:stretch>
            <a:fillRect/>
          </a:stretch>
        </p:blipFill>
        <p:spPr>
          <a:xfrm>
            <a:off x="901700" y="4964113"/>
            <a:ext cx="719138" cy="777875"/>
          </a:xfrm>
          <a:prstGeom prst="rect">
            <a:avLst/>
          </a:prstGeom>
          <a:noFill/>
          <a:ln w="9525">
            <a:noFill/>
          </a:ln>
        </p:spPr>
      </p:pic>
      <p:sp>
        <p:nvSpPr>
          <p:cNvPr id="21" name="文本框 39"/>
          <p:cNvSpPr txBox="1"/>
          <p:nvPr/>
        </p:nvSpPr>
        <p:spPr>
          <a:xfrm>
            <a:off x="1766570" y="3509010"/>
            <a:ext cx="696214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1">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r>
              <a:rPr lang="en-GB" altLang="zh-CN" sz="2000" b="1" dirty="0">
                <a:solidFill>
                  <a:srgbClr val="0070C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Open</a:t>
            </a:r>
            <a:r>
              <a:rPr lang="en-GB" altLang="zh-CN" sz="20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SSL</a:t>
            </a:r>
            <a:endPar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2" name="文本框 39"/>
          <p:cNvSpPr txBox="1"/>
          <p:nvPr/>
        </p:nvSpPr>
        <p:spPr>
          <a:xfrm>
            <a:off x="1766570" y="4361815"/>
            <a:ext cx="581342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F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V8 Engin</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WebAssembly </a:t>
            </a:r>
            <a:endParaRPr lang="en-GB" altLang="zh-CN" sz="20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文本框 39"/>
          <p:cNvSpPr txBox="1"/>
          <p:nvPr/>
        </p:nvSpPr>
        <p:spPr>
          <a:xfrm>
            <a:off x="1766570" y="2690495"/>
            <a:ext cx="539686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Core Modules. </a:t>
            </a:r>
            <a:r>
              <a:rPr lang="en-GB" altLang="zh-CN" sz="2000" b="1" dirty="0">
                <a:solidFill>
                  <a:schemeClr val="tx1">
                    <a:lumMod val="65000"/>
                    <a:lumOff val="3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4" name="Picture 23" descr="nodejs-icon-17"/>
          <p:cNvPicPr>
            <a:picLocks noChangeAspect="1"/>
          </p:cNvPicPr>
          <p:nvPr/>
        </p:nvPicPr>
        <p:blipFill>
          <a:blip r:embed="rId2"/>
          <a:stretch>
            <a:fillRect/>
          </a:stretch>
        </p:blipFill>
        <p:spPr>
          <a:xfrm>
            <a:off x="5932170" y="278130"/>
            <a:ext cx="3478530" cy="1828165"/>
          </a:xfrm>
          <a:prstGeom prst="rect">
            <a:avLst/>
          </a:prstGeom>
        </p:spPr>
      </p:pic>
      <p:pic>
        <p:nvPicPr>
          <p:cNvPr id="29" name="Picture 28" descr="1200px-V8_JavaScript_engine_logo_2.svg"/>
          <p:cNvPicPr>
            <a:picLocks noChangeAspect="1"/>
          </p:cNvPicPr>
          <p:nvPr/>
        </p:nvPicPr>
        <p:blipFill>
          <a:blip r:embed="rId3"/>
          <a:stretch>
            <a:fillRect/>
          </a:stretch>
        </p:blipFill>
        <p:spPr>
          <a:xfrm>
            <a:off x="7648575" y="3907790"/>
            <a:ext cx="2338705" cy="2338705"/>
          </a:xfrm>
          <a:prstGeom prst="rect">
            <a:avLst/>
          </a:prstGeom>
        </p:spPr>
      </p:pic>
      <p:pic>
        <p:nvPicPr>
          <p:cNvPr id="30" name="Picture 29" descr="banner"/>
          <p:cNvPicPr>
            <a:picLocks noChangeAspect="1"/>
          </p:cNvPicPr>
          <p:nvPr/>
        </p:nvPicPr>
        <p:blipFill>
          <a:blip r:embed="rId4"/>
          <a:stretch>
            <a:fillRect/>
          </a:stretch>
        </p:blipFill>
        <p:spPr>
          <a:xfrm>
            <a:off x="8183880" y="2005965"/>
            <a:ext cx="3726180" cy="139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2531" name="Picture 54"/>
          <p:cNvPicPr>
            <a:picLocks noChangeAspect="1"/>
          </p:cNvPicPr>
          <p:nvPr/>
        </p:nvPicPr>
        <p:blipFill>
          <a:blip r:embed="rId2"/>
          <a:stretch>
            <a:fillRect/>
          </a:stretch>
        </p:blipFill>
        <p:spPr>
          <a:xfrm>
            <a:off x="6913563" y="1243013"/>
            <a:ext cx="6253162" cy="6692900"/>
          </a:xfrm>
          <a:prstGeom prst="rect">
            <a:avLst/>
          </a:prstGeom>
          <a:noFill/>
          <a:ln w="9525">
            <a:noFill/>
          </a:ln>
          <a:effectLst>
            <a:outerShdw dist="228591" dir="4679964" sx="99001" sy="99001" algn="t" rotWithShape="0">
              <a:srgbClr val="000000">
                <a:alpha val="10999"/>
              </a:srgbClr>
            </a:outerShdw>
          </a:effectLst>
        </p:spPr>
      </p:pic>
      <p:pic>
        <p:nvPicPr>
          <p:cNvPr id="44" name="图片占位符 5"/>
          <p:cNvPicPr>
            <a:picLocks noChangeAspect="1"/>
          </p:cNvPicPr>
          <p:nvPr/>
        </p:nvPicPr>
        <p:blipFill>
          <a:blip r:embed="rId3" cstate="screen"/>
          <a:srcRect/>
          <a:stretch>
            <a:fillRect/>
          </a:stretch>
        </p:blipFill>
        <p:spPr>
          <a:xfrm>
            <a:off x="7679657" y="1933035"/>
            <a:ext cx="2621951" cy="2747752"/>
          </a:xfrm>
          <a:custGeom>
            <a:avLst/>
            <a:gdLst>
              <a:gd name="connsiteX0" fmla="*/ 0 w 1397000"/>
              <a:gd name="connsiteY0" fmla="*/ 0 h 2730500"/>
              <a:gd name="connsiteX1" fmla="*/ 1397000 w 1397000"/>
              <a:gd name="connsiteY1" fmla="*/ 0 h 2730500"/>
              <a:gd name="connsiteX2" fmla="*/ 1397000 w 1397000"/>
              <a:gd name="connsiteY2" fmla="*/ 2730500 h 2730500"/>
              <a:gd name="connsiteX3" fmla="*/ 0 w 1397000"/>
              <a:gd name="connsiteY3" fmla="*/ 2730500 h 2730500"/>
              <a:gd name="connsiteX4" fmla="*/ 0 w 1397000"/>
              <a:gd name="connsiteY4" fmla="*/ 0 h 2730500"/>
              <a:gd name="connsiteX0-1" fmla="*/ 0 w 2414917"/>
              <a:gd name="connsiteY0-2" fmla="*/ 0 h 2730500"/>
              <a:gd name="connsiteX1-3" fmla="*/ 1397000 w 2414917"/>
              <a:gd name="connsiteY1-4" fmla="*/ 0 h 2730500"/>
              <a:gd name="connsiteX2-5" fmla="*/ 2414917 w 2414917"/>
              <a:gd name="connsiteY2-6" fmla="*/ 2316432 h 2730500"/>
              <a:gd name="connsiteX3-7" fmla="*/ 0 w 2414917"/>
              <a:gd name="connsiteY3-8" fmla="*/ 2730500 h 2730500"/>
              <a:gd name="connsiteX4-9" fmla="*/ 0 w 2414917"/>
              <a:gd name="connsiteY4-10" fmla="*/ 0 h 2730500"/>
              <a:gd name="connsiteX0-11" fmla="*/ 0 w 2414917"/>
              <a:gd name="connsiteY0-12" fmla="*/ 86264 h 2816764"/>
              <a:gd name="connsiteX1-13" fmla="*/ 1095076 w 2414917"/>
              <a:gd name="connsiteY1-14" fmla="*/ 0 h 2816764"/>
              <a:gd name="connsiteX2-15" fmla="*/ 2414917 w 2414917"/>
              <a:gd name="connsiteY2-16" fmla="*/ 2402696 h 2816764"/>
              <a:gd name="connsiteX3-17" fmla="*/ 0 w 2414917"/>
              <a:gd name="connsiteY3-18" fmla="*/ 2816764 h 2816764"/>
              <a:gd name="connsiteX4-19" fmla="*/ 0 w 2414917"/>
              <a:gd name="connsiteY4-20" fmla="*/ 86264 h 2816764"/>
              <a:gd name="connsiteX0-21" fmla="*/ 0 w 2621951"/>
              <a:gd name="connsiteY0-22" fmla="*/ 258792 h 2816764"/>
              <a:gd name="connsiteX1-23" fmla="*/ 1302110 w 2621951"/>
              <a:gd name="connsiteY1-24" fmla="*/ 0 h 2816764"/>
              <a:gd name="connsiteX2-25" fmla="*/ 2621951 w 2621951"/>
              <a:gd name="connsiteY2-26" fmla="*/ 2402696 h 2816764"/>
              <a:gd name="connsiteX3-27" fmla="*/ 207034 w 2621951"/>
              <a:gd name="connsiteY3-28" fmla="*/ 2816764 h 2816764"/>
              <a:gd name="connsiteX4-29" fmla="*/ 0 w 2621951"/>
              <a:gd name="connsiteY4-30" fmla="*/ 258792 h 2816764"/>
              <a:gd name="connsiteX0-31" fmla="*/ 0 w 2621951"/>
              <a:gd name="connsiteY0-32" fmla="*/ 258792 h 2747752"/>
              <a:gd name="connsiteX1-33" fmla="*/ 1302110 w 2621951"/>
              <a:gd name="connsiteY1-34" fmla="*/ 0 h 2747752"/>
              <a:gd name="connsiteX2-35" fmla="*/ 2621951 w 2621951"/>
              <a:gd name="connsiteY2-36" fmla="*/ 2402696 h 2747752"/>
              <a:gd name="connsiteX3-37" fmla="*/ 1337094 w 2621951"/>
              <a:gd name="connsiteY3-38" fmla="*/ 2747752 h 2747752"/>
              <a:gd name="connsiteX4-39" fmla="*/ 0 w 2621951"/>
              <a:gd name="connsiteY4-40" fmla="*/ 258792 h 274775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21951" h="2747752">
                <a:moveTo>
                  <a:pt x="0" y="258792"/>
                </a:moveTo>
                <a:lnTo>
                  <a:pt x="1302110" y="0"/>
                </a:lnTo>
                <a:lnTo>
                  <a:pt x="2621951" y="2402696"/>
                </a:lnTo>
                <a:lnTo>
                  <a:pt x="1337094" y="2747752"/>
                </a:lnTo>
                <a:lnTo>
                  <a:pt x="0" y="258792"/>
                </a:lnTo>
                <a:close/>
              </a:path>
            </a:pathLst>
          </a:custGeom>
        </p:spPr>
      </p:pic>
      <p:sp>
        <p:nvSpPr>
          <p:cNvPr id="45" name="直角三角形 3"/>
          <p:cNvSpPr/>
          <p:nvPr/>
        </p:nvSpPr>
        <p:spPr>
          <a:xfrm rot="21354880">
            <a:off x="7742238" y="1935163"/>
            <a:ext cx="2505075" cy="2522538"/>
          </a:xfrm>
          <a:custGeom>
            <a:avLst/>
            <a:gdLst>
              <a:gd name="connsiteX0" fmla="*/ 0 w 957072"/>
              <a:gd name="connsiteY0" fmla="*/ 2242487 h 2242487"/>
              <a:gd name="connsiteX1" fmla="*/ 0 w 957072"/>
              <a:gd name="connsiteY1" fmla="*/ 0 h 2242487"/>
              <a:gd name="connsiteX2" fmla="*/ 957072 w 957072"/>
              <a:gd name="connsiteY2" fmla="*/ 2242487 h 2242487"/>
              <a:gd name="connsiteX3" fmla="*/ 0 w 957072"/>
              <a:gd name="connsiteY3" fmla="*/ 2242487 h 2242487"/>
              <a:gd name="connsiteX0-1" fmla="*/ 1176528 w 2133600"/>
              <a:gd name="connsiteY0-2" fmla="*/ 2425367 h 2425367"/>
              <a:gd name="connsiteX1-3" fmla="*/ 0 w 2133600"/>
              <a:gd name="connsiteY1-4" fmla="*/ 0 h 2425367"/>
              <a:gd name="connsiteX2-5" fmla="*/ 2133600 w 2133600"/>
              <a:gd name="connsiteY2-6" fmla="*/ 2425367 h 2425367"/>
              <a:gd name="connsiteX3-7" fmla="*/ 1176528 w 2133600"/>
              <a:gd name="connsiteY3-8" fmla="*/ 2425367 h 2425367"/>
              <a:gd name="connsiteX0-9" fmla="*/ 1176528 w 2602992"/>
              <a:gd name="connsiteY0-10" fmla="*/ 2425367 h 2425367"/>
              <a:gd name="connsiteX1-11" fmla="*/ 0 w 2602992"/>
              <a:gd name="connsiteY1-12" fmla="*/ 0 h 2425367"/>
              <a:gd name="connsiteX2-13" fmla="*/ 2602992 w 2602992"/>
              <a:gd name="connsiteY2-14" fmla="*/ 2144951 h 2425367"/>
              <a:gd name="connsiteX3-15" fmla="*/ 1176528 w 2602992"/>
              <a:gd name="connsiteY3-16" fmla="*/ 2425367 h 2425367"/>
              <a:gd name="connsiteX0-17" fmla="*/ 1328928 w 2602992"/>
              <a:gd name="connsiteY0-18" fmla="*/ 2498519 h 2498519"/>
              <a:gd name="connsiteX1-19" fmla="*/ 0 w 2602992"/>
              <a:gd name="connsiteY1-20" fmla="*/ 0 h 2498519"/>
              <a:gd name="connsiteX2-21" fmla="*/ 2602992 w 2602992"/>
              <a:gd name="connsiteY2-22" fmla="*/ 2144951 h 2498519"/>
              <a:gd name="connsiteX3-23" fmla="*/ 1328928 w 2602992"/>
              <a:gd name="connsiteY3-24" fmla="*/ 2498519 h 2498519"/>
              <a:gd name="connsiteX0-25" fmla="*/ 1341120 w 2615184"/>
              <a:gd name="connsiteY0-26" fmla="*/ 2498519 h 2498519"/>
              <a:gd name="connsiteX1-27" fmla="*/ 0 w 2615184"/>
              <a:gd name="connsiteY1-28" fmla="*/ 0 h 2498519"/>
              <a:gd name="connsiteX2-29" fmla="*/ 2615184 w 2615184"/>
              <a:gd name="connsiteY2-30" fmla="*/ 2144951 h 2498519"/>
              <a:gd name="connsiteX3-31" fmla="*/ 1341120 w 2615184"/>
              <a:gd name="connsiteY3-32" fmla="*/ 2498519 h 2498519"/>
              <a:gd name="connsiteX0-33" fmla="*/ 1347216 w 2621280"/>
              <a:gd name="connsiteY0-34" fmla="*/ 2498519 h 2498519"/>
              <a:gd name="connsiteX1-35" fmla="*/ 0 w 2621280"/>
              <a:gd name="connsiteY1-36" fmla="*/ 0 h 2498519"/>
              <a:gd name="connsiteX2-37" fmla="*/ 2621280 w 2621280"/>
              <a:gd name="connsiteY2-38" fmla="*/ 2144951 h 2498519"/>
              <a:gd name="connsiteX3-39" fmla="*/ 1347216 w 2621280"/>
              <a:gd name="connsiteY3-40" fmla="*/ 2498519 h 2498519"/>
              <a:gd name="connsiteX0-41" fmla="*/ 1347216 w 2639568"/>
              <a:gd name="connsiteY0-42" fmla="*/ 2498519 h 2498519"/>
              <a:gd name="connsiteX1-43" fmla="*/ 0 w 2639568"/>
              <a:gd name="connsiteY1-44" fmla="*/ 0 h 2498519"/>
              <a:gd name="connsiteX2-45" fmla="*/ 2639568 w 2639568"/>
              <a:gd name="connsiteY2-46" fmla="*/ 2144951 h 2498519"/>
              <a:gd name="connsiteX3-47" fmla="*/ 1347216 w 2639568"/>
              <a:gd name="connsiteY3-48" fmla="*/ 2498519 h 2498519"/>
              <a:gd name="connsiteX0-49" fmla="*/ 0 w 2436464"/>
              <a:gd name="connsiteY0-50" fmla="*/ 353568 h 353568"/>
              <a:gd name="connsiteX1-51" fmla="*/ 2436464 w 2436464"/>
              <a:gd name="connsiteY1-52" fmla="*/ 70797 h 353568"/>
              <a:gd name="connsiteX2-53" fmla="*/ 1292352 w 2436464"/>
              <a:gd name="connsiteY2-54" fmla="*/ 0 h 353568"/>
              <a:gd name="connsiteX3-55" fmla="*/ 0 w 2436464"/>
              <a:gd name="connsiteY3-56" fmla="*/ 353568 h 353568"/>
              <a:gd name="connsiteX0-57" fmla="*/ 0 w 2436464"/>
              <a:gd name="connsiteY0-58" fmla="*/ 2730033 h 2730033"/>
              <a:gd name="connsiteX1-59" fmla="*/ 2436464 w 2436464"/>
              <a:gd name="connsiteY1-60" fmla="*/ 2447262 h 2730033"/>
              <a:gd name="connsiteX2-61" fmla="*/ 1248184 w 2436464"/>
              <a:gd name="connsiteY2-62" fmla="*/ 0 h 2730033"/>
              <a:gd name="connsiteX3-63" fmla="*/ 0 w 2436464"/>
              <a:gd name="connsiteY3-64" fmla="*/ 2730033 h 2730033"/>
              <a:gd name="connsiteX0-65" fmla="*/ 0 w 2539266"/>
              <a:gd name="connsiteY0-66" fmla="*/ 176220 h 2447262"/>
              <a:gd name="connsiteX1-67" fmla="*/ 2539266 w 2539266"/>
              <a:gd name="connsiteY1-68" fmla="*/ 2447262 h 2447262"/>
              <a:gd name="connsiteX2-69" fmla="*/ 1350986 w 2539266"/>
              <a:gd name="connsiteY2-70" fmla="*/ 0 h 2447262"/>
              <a:gd name="connsiteX3-71" fmla="*/ 0 w 2539266"/>
              <a:gd name="connsiteY3-72" fmla="*/ 176220 h 2447262"/>
              <a:gd name="connsiteX0-73" fmla="*/ 0 w 2532751"/>
              <a:gd name="connsiteY0-74" fmla="*/ 176220 h 2538469"/>
              <a:gd name="connsiteX1-75" fmla="*/ 2532751 w 2532751"/>
              <a:gd name="connsiteY1-76" fmla="*/ 2538469 h 2538469"/>
              <a:gd name="connsiteX2-77" fmla="*/ 1350986 w 2532751"/>
              <a:gd name="connsiteY2-78" fmla="*/ 0 h 2538469"/>
              <a:gd name="connsiteX3-79" fmla="*/ 0 w 2532751"/>
              <a:gd name="connsiteY3-80" fmla="*/ 176220 h 2538469"/>
              <a:gd name="connsiteX0-81" fmla="*/ 0 w 2522327"/>
              <a:gd name="connsiteY0-82" fmla="*/ 176220 h 2513279"/>
              <a:gd name="connsiteX1-83" fmla="*/ 2522327 w 2522327"/>
              <a:gd name="connsiteY1-84" fmla="*/ 2513279 h 2513279"/>
              <a:gd name="connsiteX2-85" fmla="*/ 1350986 w 2522327"/>
              <a:gd name="connsiteY2-86" fmla="*/ 0 h 2513279"/>
              <a:gd name="connsiteX3-87" fmla="*/ 0 w 2522327"/>
              <a:gd name="connsiteY3-88" fmla="*/ 176220 h 2513279"/>
              <a:gd name="connsiteX0-89" fmla="*/ 0 w 2516247"/>
              <a:gd name="connsiteY0-90" fmla="*/ 176655 h 2513279"/>
              <a:gd name="connsiteX1-91" fmla="*/ 2516247 w 2516247"/>
              <a:gd name="connsiteY1-92" fmla="*/ 2513279 h 2513279"/>
              <a:gd name="connsiteX2-93" fmla="*/ 1344906 w 2516247"/>
              <a:gd name="connsiteY2-94" fmla="*/ 0 h 2513279"/>
              <a:gd name="connsiteX3-95" fmla="*/ 0 w 2516247"/>
              <a:gd name="connsiteY3-96" fmla="*/ 176655 h 2513279"/>
              <a:gd name="connsiteX0-97" fmla="*/ 0 w 2506475"/>
              <a:gd name="connsiteY0-98" fmla="*/ 168186 h 2513279"/>
              <a:gd name="connsiteX1-99" fmla="*/ 2506475 w 2506475"/>
              <a:gd name="connsiteY1-100" fmla="*/ 2513279 h 2513279"/>
              <a:gd name="connsiteX2-101" fmla="*/ 1335134 w 2506475"/>
              <a:gd name="connsiteY2-102" fmla="*/ 0 h 2513279"/>
              <a:gd name="connsiteX3-103" fmla="*/ 0 w 2506475"/>
              <a:gd name="connsiteY3-104" fmla="*/ 168186 h 2513279"/>
              <a:gd name="connsiteX0-105" fmla="*/ 0 w 2505823"/>
              <a:gd name="connsiteY0-106" fmla="*/ 168186 h 2522400"/>
              <a:gd name="connsiteX1-107" fmla="*/ 2505823 w 2505823"/>
              <a:gd name="connsiteY1-108" fmla="*/ 2522400 h 2522400"/>
              <a:gd name="connsiteX2-109" fmla="*/ 1335134 w 2505823"/>
              <a:gd name="connsiteY2-110" fmla="*/ 0 h 2522400"/>
              <a:gd name="connsiteX3-111" fmla="*/ 0 w 2505823"/>
              <a:gd name="connsiteY3-112" fmla="*/ 168186 h 2522400"/>
              <a:gd name="connsiteX0-113" fmla="*/ 0 w 2496413"/>
              <a:gd name="connsiteY0-114" fmla="*/ 179044 h 2522400"/>
              <a:gd name="connsiteX1-115" fmla="*/ 2496413 w 2496413"/>
              <a:gd name="connsiteY1-116" fmla="*/ 2522400 h 2522400"/>
              <a:gd name="connsiteX2-117" fmla="*/ 1325724 w 2496413"/>
              <a:gd name="connsiteY2-118" fmla="*/ 0 h 2522400"/>
              <a:gd name="connsiteX3-119" fmla="*/ 0 w 2496413"/>
              <a:gd name="connsiteY3-120" fmla="*/ 179044 h 2522400"/>
              <a:gd name="connsiteX0-121" fmla="*/ 0 w 2505824"/>
              <a:gd name="connsiteY0-122" fmla="*/ 168186 h 2522400"/>
              <a:gd name="connsiteX1-123" fmla="*/ 2505824 w 2505824"/>
              <a:gd name="connsiteY1-124" fmla="*/ 2522400 h 2522400"/>
              <a:gd name="connsiteX2-125" fmla="*/ 1335135 w 2505824"/>
              <a:gd name="connsiteY2-126" fmla="*/ 0 h 2522400"/>
              <a:gd name="connsiteX3-127" fmla="*/ 0 w 2505824"/>
              <a:gd name="connsiteY3-128" fmla="*/ 168186 h 2522400"/>
            </a:gdLst>
            <a:ahLst/>
            <a:cxnLst>
              <a:cxn ang="0">
                <a:pos x="connsiteX0-1" y="connsiteY0-2"/>
              </a:cxn>
              <a:cxn ang="0">
                <a:pos x="connsiteX1-3" y="connsiteY1-4"/>
              </a:cxn>
              <a:cxn ang="0">
                <a:pos x="connsiteX2-5" y="connsiteY2-6"/>
              </a:cxn>
              <a:cxn ang="0">
                <a:pos x="connsiteX3-7" y="connsiteY3-8"/>
              </a:cxn>
            </a:cxnLst>
            <a:rect l="l" t="t" r="r" b="b"/>
            <a:pathLst>
              <a:path w="2505824" h="2522400">
                <a:moveTo>
                  <a:pt x="0" y="168186"/>
                </a:moveTo>
                <a:lnTo>
                  <a:pt x="2505824" y="2522400"/>
                </a:lnTo>
                <a:lnTo>
                  <a:pt x="1335135" y="0"/>
                </a:lnTo>
                <a:lnTo>
                  <a:pt x="0" y="168186"/>
                </a:lnTo>
                <a:close/>
              </a:path>
            </a:pathLst>
          </a:custGeom>
          <a:solidFill>
            <a:srgbClr val="38874E"/>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smtClean="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直角三角形 3"/>
          <p:cNvSpPr/>
          <p:nvPr/>
        </p:nvSpPr>
        <p:spPr>
          <a:xfrm>
            <a:off x="7673975" y="2200275"/>
            <a:ext cx="2640013" cy="2498725"/>
          </a:xfrm>
          <a:custGeom>
            <a:avLst/>
            <a:gdLst>
              <a:gd name="connsiteX0" fmla="*/ 0 w 957072"/>
              <a:gd name="connsiteY0" fmla="*/ 2242487 h 2242487"/>
              <a:gd name="connsiteX1" fmla="*/ 0 w 957072"/>
              <a:gd name="connsiteY1" fmla="*/ 0 h 2242487"/>
              <a:gd name="connsiteX2" fmla="*/ 957072 w 957072"/>
              <a:gd name="connsiteY2" fmla="*/ 2242487 h 2242487"/>
              <a:gd name="connsiteX3" fmla="*/ 0 w 957072"/>
              <a:gd name="connsiteY3" fmla="*/ 2242487 h 2242487"/>
              <a:gd name="connsiteX0-1" fmla="*/ 1176528 w 2133600"/>
              <a:gd name="connsiteY0-2" fmla="*/ 2425367 h 2425367"/>
              <a:gd name="connsiteX1-3" fmla="*/ 0 w 2133600"/>
              <a:gd name="connsiteY1-4" fmla="*/ 0 h 2425367"/>
              <a:gd name="connsiteX2-5" fmla="*/ 2133600 w 2133600"/>
              <a:gd name="connsiteY2-6" fmla="*/ 2425367 h 2425367"/>
              <a:gd name="connsiteX3-7" fmla="*/ 1176528 w 2133600"/>
              <a:gd name="connsiteY3-8" fmla="*/ 2425367 h 2425367"/>
              <a:gd name="connsiteX0-9" fmla="*/ 1176528 w 2602992"/>
              <a:gd name="connsiteY0-10" fmla="*/ 2425367 h 2425367"/>
              <a:gd name="connsiteX1-11" fmla="*/ 0 w 2602992"/>
              <a:gd name="connsiteY1-12" fmla="*/ 0 h 2425367"/>
              <a:gd name="connsiteX2-13" fmla="*/ 2602992 w 2602992"/>
              <a:gd name="connsiteY2-14" fmla="*/ 2144951 h 2425367"/>
              <a:gd name="connsiteX3-15" fmla="*/ 1176528 w 2602992"/>
              <a:gd name="connsiteY3-16" fmla="*/ 2425367 h 2425367"/>
              <a:gd name="connsiteX0-17" fmla="*/ 1328928 w 2602992"/>
              <a:gd name="connsiteY0-18" fmla="*/ 2498519 h 2498519"/>
              <a:gd name="connsiteX1-19" fmla="*/ 0 w 2602992"/>
              <a:gd name="connsiteY1-20" fmla="*/ 0 h 2498519"/>
              <a:gd name="connsiteX2-21" fmla="*/ 2602992 w 2602992"/>
              <a:gd name="connsiteY2-22" fmla="*/ 2144951 h 2498519"/>
              <a:gd name="connsiteX3-23" fmla="*/ 1328928 w 2602992"/>
              <a:gd name="connsiteY3-24" fmla="*/ 2498519 h 2498519"/>
              <a:gd name="connsiteX0-25" fmla="*/ 1341120 w 2615184"/>
              <a:gd name="connsiteY0-26" fmla="*/ 2498519 h 2498519"/>
              <a:gd name="connsiteX1-27" fmla="*/ 0 w 2615184"/>
              <a:gd name="connsiteY1-28" fmla="*/ 0 h 2498519"/>
              <a:gd name="connsiteX2-29" fmla="*/ 2615184 w 2615184"/>
              <a:gd name="connsiteY2-30" fmla="*/ 2144951 h 2498519"/>
              <a:gd name="connsiteX3-31" fmla="*/ 1341120 w 2615184"/>
              <a:gd name="connsiteY3-32" fmla="*/ 2498519 h 2498519"/>
              <a:gd name="connsiteX0-33" fmla="*/ 1347216 w 2621280"/>
              <a:gd name="connsiteY0-34" fmla="*/ 2498519 h 2498519"/>
              <a:gd name="connsiteX1-35" fmla="*/ 0 w 2621280"/>
              <a:gd name="connsiteY1-36" fmla="*/ 0 h 2498519"/>
              <a:gd name="connsiteX2-37" fmla="*/ 2621280 w 2621280"/>
              <a:gd name="connsiteY2-38" fmla="*/ 2144951 h 2498519"/>
              <a:gd name="connsiteX3-39" fmla="*/ 1347216 w 2621280"/>
              <a:gd name="connsiteY3-40" fmla="*/ 2498519 h 2498519"/>
              <a:gd name="connsiteX0-41" fmla="*/ 1347216 w 2639568"/>
              <a:gd name="connsiteY0-42" fmla="*/ 2498519 h 2498519"/>
              <a:gd name="connsiteX1-43" fmla="*/ 0 w 2639568"/>
              <a:gd name="connsiteY1-44" fmla="*/ 0 h 2498519"/>
              <a:gd name="connsiteX2-45" fmla="*/ 2639568 w 2639568"/>
              <a:gd name="connsiteY2-46" fmla="*/ 2144951 h 2498519"/>
              <a:gd name="connsiteX3-47" fmla="*/ 1347216 w 2639568"/>
              <a:gd name="connsiteY3-48" fmla="*/ 2498519 h 2498519"/>
              <a:gd name="connsiteX0-49" fmla="*/ 1347216 w 2639568"/>
              <a:gd name="connsiteY0-50" fmla="*/ 2498519 h 2498519"/>
              <a:gd name="connsiteX1-51" fmla="*/ 0 w 2639568"/>
              <a:gd name="connsiteY1-52" fmla="*/ 0 h 2498519"/>
              <a:gd name="connsiteX2-53" fmla="*/ 2639568 w 2639568"/>
              <a:gd name="connsiteY2-54" fmla="*/ 2144951 h 2498519"/>
              <a:gd name="connsiteX3-55" fmla="*/ 1347216 w 2639568"/>
              <a:gd name="connsiteY3-56" fmla="*/ 2498519 h 2498519"/>
            </a:gdLst>
            <a:ahLst/>
            <a:cxnLst>
              <a:cxn ang="0">
                <a:pos x="connsiteX0-1" y="connsiteY0-2"/>
              </a:cxn>
              <a:cxn ang="0">
                <a:pos x="connsiteX1-3" y="connsiteY1-4"/>
              </a:cxn>
              <a:cxn ang="0">
                <a:pos x="connsiteX2-5" y="connsiteY2-6"/>
              </a:cxn>
              <a:cxn ang="0">
                <a:pos x="connsiteX3-7" y="connsiteY3-8"/>
              </a:cxn>
            </a:cxnLst>
            <a:rect l="l" t="t" r="r" b="b"/>
            <a:pathLst>
              <a:path w="2639568" h="2498519">
                <a:moveTo>
                  <a:pt x="1347216" y="2498519"/>
                </a:moveTo>
                <a:lnTo>
                  <a:pt x="0" y="0"/>
                </a:lnTo>
                <a:lnTo>
                  <a:pt x="2639568" y="2144951"/>
                </a:lnTo>
                <a:lnTo>
                  <a:pt x="1347216" y="2498519"/>
                </a:lnTo>
                <a:close/>
              </a:path>
            </a:pathLst>
          </a:custGeom>
          <a:solidFill>
            <a:srgbClr val="DDAA1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366838" y="2798763"/>
            <a:ext cx="5392738" cy="2589213"/>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矩形 48"/>
          <p:cNvSpPr/>
          <p:nvPr/>
        </p:nvSpPr>
        <p:spPr>
          <a:xfrm>
            <a:off x="2549525" y="2557463"/>
            <a:ext cx="3065463" cy="481013"/>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2538" name="文本框 49"/>
          <p:cNvSpPr txBox="1"/>
          <p:nvPr/>
        </p:nvSpPr>
        <p:spPr>
          <a:xfrm>
            <a:off x="3249613" y="2628900"/>
            <a:ext cx="2189162" cy="336550"/>
          </a:xfrm>
          <a:prstGeom prst="rect">
            <a:avLst/>
          </a:prstGeom>
          <a:noFill/>
          <a:ln w="9525">
            <a:noFill/>
          </a:ln>
        </p:spPr>
        <p:txBody>
          <a:bodyPr wrap="square" anchor="t">
            <a:spAutoFit/>
          </a:bodyPr>
          <a:lstStyle/>
          <a:p>
            <a:pPr defTabSz="1216025">
              <a:spcBef>
                <a:spcPct val="20000"/>
              </a:spcBef>
            </a:pPr>
            <a:r>
              <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rPr>
              <a:t>Add your title</a:t>
            </a:r>
            <a:endParaRPr lang="zh-CN" altLang="en-US" sz="1600" b="1" dirty="0">
              <a:solidFill>
                <a:schemeClr val="bg1"/>
              </a:solidFill>
              <a:latin typeface="Arial" panose="020B0604020202020204" pitchFamily="34" charset="0"/>
              <a:ea typeface="Microsoft YaHei" panose="020B0503020204020204" pitchFamily="34" charset="-122"/>
              <a:sym typeface="Arial" panose="020B0604020202020204" pitchFamily="34" charset="0"/>
            </a:endParaRPr>
          </a:p>
        </p:txBody>
      </p:sp>
      <p:sp>
        <p:nvSpPr>
          <p:cNvPr id="51" name="矩形 50"/>
          <p:cNvSpPr/>
          <p:nvPr/>
        </p:nvSpPr>
        <p:spPr>
          <a:xfrm>
            <a:off x="2044700" y="3535363"/>
            <a:ext cx="4076700" cy="77470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zh-CN" alt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Add your words here,according to your need to draw the text box size.Please read the instructions and more work at the end of the manual template.</a:t>
            </a:r>
            <a:endParaRPr kumimoji="0" lang="zh-CN" altLang="en-US" sz="1400" b="0" i="0" u="none" strike="noStrike" kern="1200" cap="none" spc="0" normalizeH="0" baseline="0" noProof="0" dirty="0" smtClean="0">
              <a:ln>
                <a:noFill/>
              </a:ln>
              <a:solidFill>
                <a:srgbClr val="00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4578"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cxnSp>
        <p:nvCxnSpPr>
          <p:cNvPr id="3"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4"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15"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1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2"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5" name="图片 25"/>
          <p:cNvPicPr>
            <a:picLocks noChangeAspect="1"/>
          </p:cNvPicPr>
          <p:nvPr/>
        </p:nvPicPr>
        <p:blipFill>
          <a:blip r:embed="rId2"/>
          <a:stretch>
            <a:fillRect/>
          </a:stretch>
        </p:blipFill>
        <p:spPr>
          <a:xfrm>
            <a:off x="6805613" y="2055813"/>
            <a:ext cx="468312" cy="468312"/>
          </a:xfrm>
          <a:prstGeom prst="rect">
            <a:avLst/>
          </a:prstGeom>
          <a:noFill/>
          <a:ln w="9525">
            <a:noFill/>
          </a:ln>
        </p:spPr>
      </p:pic>
      <p:sp>
        <p:nvSpPr>
          <p:cNvPr id="3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8" name="椭圆 16"/>
          <p:cNvSpPr/>
          <p:nvPr/>
        </p:nvSpPr>
        <p:spPr>
          <a:xfrm>
            <a:off x="4792663" y="4824413"/>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9" name="图片 28"/>
          <p:cNvPicPr>
            <a:picLocks noChangeAspect="1"/>
          </p:cNvPicPr>
          <p:nvPr/>
        </p:nvPicPr>
        <p:blipFill>
          <a:blip r:embed="rId3"/>
          <a:stretch>
            <a:fillRect/>
          </a:stretch>
        </p:blipFill>
        <p:spPr>
          <a:xfrm>
            <a:off x="4946650" y="4984750"/>
            <a:ext cx="441325" cy="439738"/>
          </a:xfrm>
          <a:prstGeom prst="rect">
            <a:avLst/>
          </a:prstGeom>
          <a:noFill/>
          <a:ln w="9525">
            <a:noFill/>
          </a:ln>
        </p:spPr>
      </p:pic>
      <p:sp>
        <p:nvSpPr>
          <p:cNvPr id="40"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1"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2" name="图片 31"/>
          <p:cNvPicPr>
            <a:picLocks noChangeAspect="1"/>
          </p:cNvPicPr>
          <p:nvPr/>
        </p:nvPicPr>
        <p:blipFill>
          <a:blip r:embed="rId4"/>
          <a:stretch>
            <a:fillRect/>
          </a:stretch>
        </p:blipFill>
        <p:spPr>
          <a:xfrm>
            <a:off x="4311650" y="3589338"/>
            <a:ext cx="465138" cy="465137"/>
          </a:xfrm>
          <a:prstGeom prst="rect">
            <a:avLst/>
          </a:prstGeom>
          <a:noFill/>
          <a:ln w="9525">
            <a:noFill/>
          </a:ln>
        </p:spPr>
      </p:pic>
      <p:sp>
        <p:nvSpPr>
          <p:cNvPr id="43"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4"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5" name="图片 34"/>
          <p:cNvPicPr>
            <a:picLocks noChangeAspect="1"/>
          </p:cNvPicPr>
          <p:nvPr/>
        </p:nvPicPr>
        <p:blipFill>
          <a:blip r:embed="rId5"/>
          <a:stretch>
            <a:fillRect/>
          </a:stretch>
        </p:blipFill>
        <p:spPr>
          <a:xfrm>
            <a:off x="6910388" y="5014913"/>
            <a:ext cx="369887" cy="369887"/>
          </a:xfrm>
          <a:prstGeom prst="rect">
            <a:avLst/>
          </a:prstGeom>
          <a:noFill/>
          <a:ln w="9525">
            <a:noFill/>
          </a:ln>
        </p:spPr>
      </p:pic>
      <p:sp>
        <p:nvSpPr>
          <p:cNvPr id="46"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7"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8" name="图片 37"/>
          <p:cNvPicPr>
            <a:picLocks noChangeAspect="1"/>
          </p:cNvPicPr>
          <p:nvPr/>
        </p:nvPicPr>
        <p:blipFill>
          <a:blip r:embed="rId6"/>
          <a:stretch>
            <a:fillRect/>
          </a:stretch>
        </p:blipFill>
        <p:spPr>
          <a:xfrm>
            <a:off x="4946650" y="2055813"/>
            <a:ext cx="468313" cy="466725"/>
          </a:xfrm>
          <a:prstGeom prst="rect">
            <a:avLst/>
          </a:prstGeom>
          <a:noFill/>
          <a:ln w="9525">
            <a:noFill/>
          </a:ln>
        </p:spPr>
      </p:pic>
      <p:sp>
        <p:nvSpPr>
          <p:cNvPr id="49"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50"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51" name="图片 40"/>
          <p:cNvPicPr>
            <a:picLocks noChangeAspect="1"/>
          </p:cNvPicPr>
          <p:nvPr/>
        </p:nvPicPr>
        <p:blipFill>
          <a:blip r:embed="rId7"/>
          <a:stretch>
            <a:fillRect/>
          </a:stretch>
        </p:blipFill>
        <p:spPr>
          <a:xfrm>
            <a:off x="7559675" y="3589338"/>
            <a:ext cx="382588" cy="382587"/>
          </a:xfrm>
          <a:prstGeom prst="rect">
            <a:avLst/>
          </a:prstGeom>
          <a:noFill/>
          <a:ln w="9525">
            <a:noFill/>
          </a:ln>
        </p:spPr>
      </p:pic>
      <p:cxnSp>
        <p:nvCxnSpPr>
          <p:cNvPr id="52" name="直接连接符 32"/>
          <p:cNvCxnSpPr>
            <a:stCxn id="20" idx="3"/>
            <a:endCxn id="20"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3"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4" name="直接连接符 34"/>
          <p:cNvCxnSpPr>
            <a:stCxn id="20" idx="3"/>
            <a:endCxn id="20"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55"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6" name="直接连接符 36"/>
          <p:cNvCxnSpPr>
            <a:stCxn id="20" idx="3"/>
            <a:endCxn id="20"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7"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8" name="直接连接符 38"/>
          <p:cNvCxnSpPr>
            <a:stCxn id="20" idx="3"/>
            <a:endCxn id="20"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64"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4838"/>
            <a:ext cx="2767013" cy="803275"/>
            <a:chOff x="1814877" y="3338628"/>
            <a:chExt cx="2766958" cy="803440"/>
          </a:xfrm>
        </p:grpSpPr>
        <p:sp>
          <p:nvSpPr>
            <p:cNvPr id="20518"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19" name="文本框 51"/>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0" name="组合 52"/>
          <p:cNvGrpSpPr/>
          <p:nvPr/>
        </p:nvGrpSpPr>
        <p:grpSpPr>
          <a:xfrm>
            <a:off x="8874125" y="3328988"/>
            <a:ext cx="2767013" cy="803275"/>
            <a:chOff x="1814877" y="3338628"/>
            <a:chExt cx="2766958" cy="803440"/>
          </a:xfrm>
        </p:grpSpPr>
        <p:sp>
          <p:nvSpPr>
            <p:cNvPr id="20521"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2" name="文本框 54"/>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3" name="组合 55"/>
          <p:cNvGrpSpPr/>
          <p:nvPr/>
        </p:nvGrpSpPr>
        <p:grpSpPr>
          <a:xfrm>
            <a:off x="8874125" y="4797425"/>
            <a:ext cx="2767013" cy="803275"/>
            <a:chOff x="1814877" y="3338628"/>
            <a:chExt cx="2766958" cy="803439"/>
          </a:xfrm>
        </p:grpSpPr>
        <p:sp>
          <p:nvSpPr>
            <p:cNvPr id="20524" name="TextBox 35"/>
            <p:cNvSpPr txBox="1"/>
            <p:nvPr/>
          </p:nvSpPr>
          <p:spPr>
            <a:xfrm>
              <a:off x="1815019" y="3681666"/>
              <a:ext cx="2766816" cy="460401"/>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5" name="文本框 57"/>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6" name="组合 58"/>
          <p:cNvGrpSpPr/>
          <p:nvPr/>
        </p:nvGrpSpPr>
        <p:grpSpPr>
          <a:xfrm>
            <a:off x="709613" y="1871663"/>
            <a:ext cx="2944812" cy="798512"/>
            <a:chOff x="1815019" y="3343112"/>
            <a:chExt cx="2944563" cy="799209"/>
          </a:xfrm>
        </p:grpSpPr>
        <p:sp>
          <p:nvSpPr>
            <p:cNvPr id="20527" name="TextBox 35"/>
            <p:cNvSpPr txBox="1"/>
            <p:nvPr/>
          </p:nvSpPr>
          <p:spPr>
            <a:xfrm>
              <a:off x="1815019" y="3681666"/>
              <a:ext cx="2766816" cy="460655"/>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8" name="文本框 60"/>
            <p:cNvSpPr txBox="1"/>
            <p:nvPr/>
          </p:nvSpPr>
          <p:spPr>
            <a:xfrm>
              <a:off x="3011764" y="3343112"/>
              <a:ext cx="1747818" cy="337235"/>
            </a:xfrm>
            <a:prstGeom prst="rect">
              <a:avLst/>
            </a:prstGeom>
            <a:noFill/>
            <a:ln w="9525">
              <a:noFill/>
            </a:ln>
          </p:spPr>
          <p:txBody>
            <a:bodyPr wrap="square" anchor="t">
              <a:spAutoFit/>
            </a:bodyPr>
            <a:p>
              <a:pPr algn="ct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334963" y="5015230"/>
            <a:ext cx="2943225" cy="798513"/>
            <a:chOff x="1815019" y="3343112"/>
            <a:chExt cx="2944245" cy="799208"/>
          </a:xfrm>
        </p:grpSpPr>
        <p:sp>
          <p:nvSpPr>
            <p:cNvPr id="20530"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31"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65" name="组合 61"/>
          <p:cNvGrpSpPr/>
          <p:nvPr/>
        </p:nvGrpSpPr>
        <p:grpSpPr>
          <a:xfrm>
            <a:off x="665163" y="3324225"/>
            <a:ext cx="2943225" cy="798513"/>
            <a:chOff x="1815019" y="3343112"/>
            <a:chExt cx="2944245" cy="799208"/>
          </a:xfrm>
        </p:grpSpPr>
        <p:sp>
          <p:nvSpPr>
            <p:cNvPr id="66"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67"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3184449" y="5815853"/>
            <a:ext cx="2184030"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7" name="Group 6"/>
          <p:cNvGrpSpPr/>
          <p:nvPr/>
        </p:nvGrpSpPr>
        <p:grpSpPr>
          <a:xfrm>
            <a:off x="3034108" y="5717786"/>
            <a:ext cx="467524" cy="467524"/>
            <a:chOff x="1763648" y="5582895"/>
            <a:chExt cx="474106" cy="474106"/>
          </a:xfrm>
          <a:effectLst>
            <a:outerShdw blurRad="63500" sx="102000" sy="102000" algn="ctr" rotWithShape="0">
              <a:prstClr val="black">
                <a:alpha val="40000"/>
              </a:prstClr>
            </a:outerShdw>
          </a:effectLst>
        </p:grpSpPr>
        <p:sp>
          <p:nvSpPr>
            <p:cNvPr id="5" name="Oval 4"/>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53" name="Oval 52"/>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5" name="Rectangle: Rounded Corners 84"/>
          <p:cNvSpPr/>
          <p:nvPr/>
        </p:nvSpPr>
        <p:spPr>
          <a:xfrm rot="5400000">
            <a:off x="4488021" y="5167263"/>
            <a:ext cx="1529049"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54" name="Group 53"/>
          <p:cNvGrpSpPr/>
          <p:nvPr/>
        </p:nvGrpSpPr>
        <p:grpSpPr>
          <a:xfrm>
            <a:off x="5007035" y="5717785"/>
            <a:ext cx="467524" cy="467524"/>
            <a:chOff x="1763648" y="5582895"/>
            <a:chExt cx="474106" cy="474106"/>
          </a:xfrm>
          <a:effectLst>
            <a:outerShdw blurRad="63500" sx="102000" sy="102000" algn="ctr" rotWithShape="0">
              <a:prstClr val="black">
                <a:alpha val="40000"/>
              </a:prstClr>
            </a:outerShdw>
          </a:effectLst>
        </p:grpSpPr>
        <p:sp>
          <p:nvSpPr>
            <p:cNvPr id="83" name="Oval 82"/>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84" name="Oval 8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9" name="Rectangle: Rounded Corners 88"/>
          <p:cNvSpPr/>
          <p:nvPr/>
        </p:nvSpPr>
        <p:spPr>
          <a:xfrm>
            <a:off x="5172434" y="4466249"/>
            <a:ext cx="2184030"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86" name="Group 85"/>
          <p:cNvGrpSpPr/>
          <p:nvPr/>
        </p:nvGrpSpPr>
        <p:grpSpPr>
          <a:xfrm>
            <a:off x="5003285" y="4322791"/>
            <a:ext cx="467524" cy="467524"/>
            <a:chOff x="1763648" y="5582895"/>
            <a:chExt cx="474106" cy="474106"/>
          </a:xfrm>
          <a:effectLst>
            <a:outerShdw blurRad="63500" sx="102000" sy="102000" algn="ctr" rotWithShape="0">
              <a:prstClr val="black">
                <a:alpha val="40000"/>
              </a:prstClr>
            </a:outerShdw>
          </a:effectLst>
        </p:grpSpPr>
        <p:sp>
          <p:nvSpPr>
            <p:cNvPr id="87" name="Oval 86"/>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88" name="Oval 87"/>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3" name="Rectangle: Rounded Corners 92"/>
          <p:cNvSpPr/>
          <p:nvPr/>
        </p:nvSpPr>
        <p:spPr>
          <a:xfrm rot="5400000">
            <a:off x="6491639" y="3817659"/>
            <a:ext cx="1529049"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0" name="Group 89"/>
          <p:cNvGrpSpPr/>
          <p:nvPr/>
        </p:nvGrpSpPr>
        <p:grpSpPr>
          <a:xfrm>
            <a:off x="7010977" y="4322791"/>
            <a:ext cx="467524" cy="467524"/>
            <a:chOff x="1763648" y="5582895"/>
            <a:chExt cx="474106" cy="474106"/>
          </a:xfrm>
          <a:effectLst>
            <a:outerShdw blurRad="63500" sx="102000" sy="102000" algn="ctr" rotWithShape="0">
              <a:prstClr val="black">
                <a:alpha val="40000"/>
              </a:prstClr>
            </a:outerShdw>
          </a:effectLst>
        </p:grpSpPr>
        <p:sp>
          <p:nvSpPr>
            <p:cNvPr id="91" name="Oval 90"/>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2" name="Oval 91"/>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7" name="Rectangle: Rounded Corners 96"/>
          <p:cNvSpPr/>
          <p:nvPr/>
        </p:nvSpPr>
        <p:spPr>
          <a:xfrm>
            <a:off x="7186782" y="3088529"/>
            <a:ext cx="2184030"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4" name="Group 93"/>
          <p:cNvGrpSpPr/>
          <p:nvPr/>
        </p:nvGrpSpPr>
        <p:grpSpPr>
          <a:xfrm>
            <a:off x="7010977" y="2970179"/>
            <a:ext cx="467524" cy="467524"/>
            <a:chOff x="1763648" y="5582895"/>
            <a:chExt cx="474106" cy="474106"/>
          </a:xfrm>
          <a:effectLst>
            <a:outerShdw blurRad="63500" sx="102000" sy="102000" algn="ctr" rotWithShape="0">
              <a:prstClr val="black">
                <a:alpha val="40000"/>
              </a:prstClr>
            </a:outerShdw>
          </a:effectLst>
        </p:grpSpPr>
        <p:sp>
          <p:nvSpPr>
            <p:cNvPr id="95" name="Oval 94"/>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6" name="Oval 95"/>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1" name="Rectangle: Rounded Corners 100"/>
          <p:cNvSpPr/>
          <p:nvPr/>
        </p:nvSpPr>
        <p:spPr>
          <a:xfrm rot="5400000">
            <a:off x="8514557" y="2439939"/>
            <a:ext cx="1529049"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8" name="Group 97"/>
          <p:cNvGrpSpPr/>
          <p:nvPr/>
        </p:nvGrpSpPr>
        <p:grpSpPr>
          <a:xfrm>
            <a:off x="9041519" y="2966934"/>
            <a:ext cx="467524" cy="467524"/>
            <a:chOff x="1763648" y="5582895"/>
            <a:chExt cx="474106" cy="474106"/>
          </a:xfrm>
          <a:effectLst>
            <a:outerShdw blurRad="63500" sx="102000" sy="102000" algn="ctr" rotWithShape="0">
              <a:prstClr val="black">
                <a:alpha val="40000"/>
              </a:prstClr>
            </a:outerShdw>
          </a:effectLst>
        </p:grpSpPr>
        <p:sp>
          <p:nvSpPr>
            <p:cNvPr id="99" name="Oval 98"/>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0" name="Oval 99"/>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5" name="Rectangle: Rounded Corners 104"/>
          <p:cNvSpPr/>
          <p:nvPr/>
        </p:nvSpPr>
        <p:spPr>
          <a:xfrm>
            <a:off x="9041519" y="1736067"/>
            <a:ext cx="2184030" cy="23186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102" name="Group 101"/>
          <p:cNvGrpSpPr/>
          <p:nvPr/>
        </p:nvGrpSpPr>
        <p:grpSpPr>
          <a:xfrm>
            <a:off x="9041518" y="1618610"/>
            <a:ext cx="467524" cy="467524"/>
            <a:chOff x="1763648" y="5582895"/>
            <a:chExt cx="474106" cy="474106"/>
          </a:xfrm>
          <a:effectLst>
            <a:outerShdw blurRad="63500" sx="102000" sy="102000" algn="ctr" rotWithShape="0">
              <a:prstClr val="black">
                <a:alpha val="40000"/>
              </a:prstClr>
            </a:outerShdw>
          </a:effectLst>
        </p:grpSpPr>
        <p:sp>
          <p:nvSpPr>
            <p:cNvPr id="103" name="Oval 102"/>
            <p:cNvSpPr/>
            <p:nvPr/>
          </p:nvSpPr>
          <p:spPr>
            <a:xfrm>
              <a:off x="1763648" y="5582895"/>
              <a:ext cx="474106" cy="4741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4" name="Oval 10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6" name="Isosceles Triangle 105"/>
          <p:cNvSpPr/>
          <p:nvPr/>
        </p:nvSpPr>
        <p:spPr>
          <a:xfrm rot="5400000">
            <a:off x="11234304" y="1781767"/>
            <a:ext cx="225747" cy="140467"/>
          </a:xfrm>
          <a:prstGeom prst="triangle">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7" name="TextBox 106"/>
          <p:cNvSpPr txBox="1"/>
          <p:nvPr/>
        </p:nvSpPr>
        <p:spPr>
          <a:xfrm>
            <a:off x="3524854" y="5801255"/>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2019 - 2020</a:t>
            </a:r>
            <a:endParaRPr lang="en-US" sz="1000" b="1" dirty="0">
              <a:solidFill>
                <a:schemeClr val="bg1"/>
              </a:solidFill>
              <a:latin typeface="Raleway" panose="020B0503030101060003" charset="0"/>
              <a:cs typeface="Raleway" panose="020B0503030101060003" charset="0"/>
            </a:endParaRPr>
          </a:p>
        </p:txBody>
      </p:sp>
      <p:sp>
        <p:nvSpPr>
          <p:cNvPr id="108" name="TextBox 107"/>
          <p:cNvSpPr txBox="1"/>
          <p:nvPr/>
        </p:nvSpPr>
        <p:spPr>
          <a:xfrm>
            <a:off x="4672116" y="3285351"/>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09" name="Rectangle 108"/>
          <p:cNvSpPr/>
          <p:nvPr/>
        </p:nvSpPr>
        <p:spPr>
          <a:xfrm>
            <a:off x="4129405" y="3547745"/>
            <a:ext cx="28295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16" name="TextBox 115"/>
          <p:cNvSpPr txBox="1"/>
          <p:nvPr/>
        </p:nvSpPr>
        <p:spPr>
          <a:xfrm>
            <a:off x="5515040" y="444562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2020 - 2021</a:t>
            </a:r>
            <a:endParaRPr lang="en-US" sz="1000" b="1" dirty="0">
              <a:solidFill>
                <a:schemeClr val="bg1"/>
              </a:solidFill>
              <a:latin typeface="Raleway" panose="020B0503030101060003" charset="0"/>
              <a:cs typeface="Raleway" panose="020B0503030101060003" charset="0"/>
            </a:endParaRPr>
          </a:p>
        </p:txBody>
      </p:sp>
      <p:sp>
        <p:nvSpPr>
          <p:cNvPr id="117" name="TextBox 116"/>
          <p:cNvSpPr txBox="1"/>
          <p:nvPr/>
        </p:nvSpPr>
        <p:spPr>
          <a:xfrm>
            <a:off x="7536417" y="306441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2021 - 2022</a:t>
            </a:r>
            <a:endParaRPr lang="en-US" sz="1000" b="1" dirty="0">
              <a:solidFill>
                <a:schemeClr val="bg1"/>
              </a:solidFill>
              <a:latin typeface="Raleway" panose="020B0503030101060003" charset="0"/>
              <a:cs typeface="Raleway" panose="020B0503030101060003" charset="0"/>
            </a:endParaRPr>
          </a:p>
        </p:txBody>
      </p:sp>
      <p:sp>
        <p:nvSpPr>
          <p:cNvPr id="118" name="TextBox 117"/>
          <p:cNvSpPr txBox="1"/>
          <p:nvPr/>
        </p:nvSpPr>
        <p:spPr>
          <a:xfrm>
            <a:off x="9637773" y="170878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2022 - 2023</a:t>
            </a:r>
            <a:endParaRPr lang="en-US" sz="1000" b="1" dirty="0">
              <a:solidFill>
                <a:schemeClr val="bg1"/>
              </a:solidFill>
              <a:latin typeface="Raleway" panose="020B0503030101060003" charset="0"/>
              <a:cs typeface="Raleway" panose="020B0503030101060003" charset="0"/>
            </a:endParaRPr>
          </a:p>
        </p:txBody>
      </p:sp>
      <p:sp>
        <p:nvSpPr>
          <p:cNvPr id="120" name="TextBox 119"/>
          <p:cNvSpPr txBox="1"/>
          <p:nvPr/>
        </p:nvSpPr>
        <p:spPr>
          <a:xfrm>
            <a:off x="2671871" y="4609278"/>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endParaRPr>
          </a:p>
        </p:txBody>
      </p:sp>
      <p:sp>
        <p:nvSpPr>
          <p:cNvPr id="121" name="Rectangle 120"/>
          <p:cNvSpPr/>
          <p:nvPr/>
        </p:nvSpPr>
        <p:spPr>
          <a:xfrm>
            <a:off x="1367155" y="4871720"/>
            <a:ext cx="3591560" cy="646331"/>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2" name="TextBox 121"/>
          <p:cNvSpPr txBox="1"/>
          <p:nvPr/>
        </p:nvSpPr>
        <p:spPr>
          <a:xfrm>
            <a:off x="6673599" y="1865753"/>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3" name="Rectangle 122"/>
          <p:cNvSpPr/>
          <p:nvPr/>
        </p:nvSpPr>
        <p:spPr>
          <a:xfrm>
            <a:off x="6016625" y="2127885"/>
            <a:ext cx="29438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4" name="TextBox 123"/>
          <p:cNvSpPr txBox="1"/>
          <p:nvPr/>
        </p:nvSpPr>
        <p:spPr>
          <a:xfrm>
            <a:off x="9051233" y="611344"/>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5" name="Rectangle 124"/>
          <p:cNvSpPr/>
          <p:nvPr/>
        </p:nvSpPr>
        <p:spPr>
          <a:xfrm>
            <a:off x="8077200" y="873760"/>
            <a:ext cx="32613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6" name="TextBox 125"/>
          <p:cNvSpPr txBox="1"/>
          <p:nvPr/>
        </p:nvSpPr>
        <p:spPr>
          <a:xfrm>
            <a:off x="5786714" y="4905275"/>
            <a:ext cx="102743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01</a:t>
            </a:r>
            <a:endParaRPr lang="en-US" sz="6000" b="1" dirty="0">
              <a:solidFill>
                <a:schemeClr val="bg1">
                  <a:lumMod val="85000"/>
                </a:schemeClr>
              </a:solidFill>
              <a:latin typeface="Raleway" panose="020B0503030101060003" charset="0"/>
              <a:cs typeface="Raleway" panose="020B0503030101060003" charset="0"/>
            </a:endParaRPr>
          </a:p>
        </p:txBody>
      </p:sp>
      <p:sp>
        <p:nvSpPr>
          <p:cNvPr id="127" name="TextBox 126"/>
          <p:cNvSpPr txBox="1"/>
          <p:nvPr/>
        </p:nvSpPr>
        <p:spPr>
          <a:xfrm>
            <a:off x="7738412" y="3528110"/>
            <a:ext cx="108077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02</a:t>
            </a:r>
            <a:endParaRPr lang="en-US" sz="6000" b="1" dirty="0">
              <a:solidFill>
                <a:schemeClr val="bg1">
                  <a:lumMod val="85000"/>
                </a:schemeClr>
              </a:solidFill>
              <a:latin typeface="Raleway" panose="020B0503030101060003" charset="0"/>
              <a:cs typeface="Raleway" panose="020B0503030101060003" charset="0"/>
            </a:endParaRPr>
          </a:p>
        </p:txBody>
      </p:sp>
      <p:sp>
        <p:nvSpPr>
          <p:cNvPr id="128" name="TextBox 127"/>
          <p:cNvSpPr txBox="1"/>
          <p:nvPr/>
        </p:nvSpPr>
        <p:spPr>
          <a:xfrm>
            <a:off x="9873729" y="2236636"/>
            <a:ext cx="1076325"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03</a:t>
            </a:r>
            <a:endParaRPr lang="en-US" sz="6000" b="1" dirty="0">
              <a:solidFill>
                <a:schemeClr val="bg1">
                  <a:lumMod val="85000"/>
                </a:schemeClr>
              </a:solidFill>
              <a:latin typeface="Raleway" panose="020B0503030101060003" charset="0"/>
              <a:cs typeface="Raleway" panose="020B0503030101060003" charset="0"/>
            </a:endParaRPr>
          </a:p>
        </p:txBody>
      </p:sp>
      <p:sp>
        <p:nvSpPr>
          <p:cNvPr id="6" name="矩形 5"/>
          <p:cNvSpPr/>
          <p:nvPr/>
        </p:nvSpPr>
        <p:spPr bwMode="auto">
          <a:xfrm>
            <a:off x="4129405" y="228600"/>
            <a:ext cx="3609007" cy="1055572"/>
          </a:xfrm>
          <a:prstGeom prst="rect">
            <a:avLst/>
          </a:prstGeom>
          <a:solidFill>
            <a:schemeClr val="bg1"/>
          </a:solidFill>
          <a:ln w="25400"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5600" b="0" i="0" u="none" strike="noStrike" cap="none" normalizeH="0" baseline="0">
              <a:ln>
                <a:noFill/>
              </a:ln>
              <a:solidFill>
                <a:srgbClr val="000000"/>
              </a:solidFill>
              <a:effectLst/>
              <a:latin typeface="Helvetica Neue UltraLight" charset="0"/>
              <a:ea typeface="ヒラギノ角ゴ ProN W3" charset="0"/>
              <a:cs typeface="ヒラギノ角ゴ ProN W3" charset="0"/>
              <a:sym typeface="Helvetica Neue UltraLight" charset="0"/>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662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6627" name="Picture 2"/>
          <p:cNvPicPr>
            <a:picLocks noChangeAspect="1"/>
          </p:cNvPicPr>
          <p:nvPr/>
        </p:nvPicPr>
        <p:blipFill>
          <a:blip r:embed="rId2"/>
          <a:stretch>
            <a:fillRect/>
          </a:stretch>
        </p:blipFill>
        <p:spPr>
          <a:xfrm>
            <a:off x="2833688" y="1282700"/>
            <a:ext cx="8837612" cy="4243388"/>
          </a:xfrm>
          <a:prstGeom prst="rect">
            <a:avLst/>
          </a:prstGeom>
          <a:noFill/>
          <a:ln w="9525">
            <a:noFill/>
          </a:ln>
        </p:spPr>
      </p:pic>
      <p:sp>
        <p:nvSpPr>
          <p:cNvPr id="26628" name="矩形 12"/>
          <p:cNvSpPr/>
          <p:nvPr/>
        </p:nvSpPr>
        <p:spPr>
          <a:xfrm>
            <a:off x="4676775" y="2319338"/>
            <a:ext cx="5978525" cy="830262"/>
          </a:xfrm>
          <a:prstGeom prst="rect">
            <a:avLst/>
          </a:prstGeom>
          <a:noFill/>
          <a:ln w="9525">
            <a:noFill/>
          </a:ln>
        </p:spPr>
        <p:txBody>
          <a:bodyPr anchor="t">
            <a:spAutoFit/>
          </a:bodyPr>
          <a:lstStyle/>
          <a:p>
            <a:pPr>
              <a:buFont typeface="Arial" panose="020B0604020202020204" pitchFamily="34" charset="0"/>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6629" name="图片 11"/>
          <p:cNvPicPr>
            <a:picLocks noChangeAspect="1"/>
          </p:cNvPicPr>
          <p:nvPr/>
        </p:nvPicPr>
        <p:blipFill>
          <a:blip r:embed="rId3"/>
          <a:srcRect t="51373" r="63333"/>
          <a:stretch>
            <a:fillRect/>
          </a:stretch>
        </p:blipFill>
        <p:spPr>
          <a:xfrm>
            <a:off x="536575" y="2728913"/>
            <a:ext cx="3397250" cy="3001962"/>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76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 name="矩形 5"/>
          <p:cNvSpPr/>
          <p:nvPr/>
        </p:nvSpPr>
        <p:spPr>
          <a:xfrm>
            <a:off x="5986463" y="2667000"/>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矩形 6"/>
          <p:cNvSpPr/>
          <p:nvPr/>
        </p:nvSpPr>
        <p:spPr>
          <a:xfrm>
            <a:off x="5986463" y="2667000"/>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cs"/>
                <a:sym typeface="+mn-ea"/>
              </a:rPr>
              <a:t>1</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3" name="TextBox 21"/>
          <p:cNvSpPr txBox="1"/>
          <p:nvPr/>
        </p:nvSpPr>
        <p:spPr>
          <a:xfrm>
            <a:off x="6494463" y="2727325"/>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pic>
        <p:nvPicPr>
          <p:cNvPr id="27654" name="Picture 2" descr="E:\仝德志文件\03-参考资料\！仝个人\！PPT图片及版面资源\06-PPT精选插图\03-人物\E7B7A3D79D597855A94BCD887D7469A5.png"/>
          <p:cNvPicPr>
            <a:picLocks noChangeAspect="1"/>
          </p:cNvPicPr>
          <p:nvPr/>
        </p:nvPicPr>
        <p:blipFill>
          <a:blip r:embed="rId2"/>
          <a:stretch>
            <a:fillRect/>
          </a:stretch>
        </p:blipFill>
        <p:spPr>
          <a:xfrm>
            <a:off x="1143000" y="1884363"/>
            <a:ext cx="3562350" cy="4249737"/>
          </a:xfrm>
          <a:prstGeom prst="rect">
            <a:avLst/>
          </a:prstGeom>
          <a:noFill/>
          <a:ln w="9525">
            <a:noFill/>
          </a:ln>
        </p:spPr>
      </p:pic>
      <p:sp>
        <p:nvSpPr>
          <p:cNvPr id="11" name="矩形 10"/>
          <p:cNvSpPr/>
          <p:nvPr/>
        </p:nvSpPr>
        <p:spPr>
          <a:xfrm>
            <a:off x="5986463" y="3279775"/>
            <a:ext cx="4895850" cy="433388"/>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矩形 11"/>
          <p:cNvSpPr/>
          <p:nvPr/>
        </p:nvSpPr>
        <p:spPr>
          <a:xfrm>
            <a:off x="5986463" y="3279775"/>
            <a:ext cx="431800" cy="433388"/>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2</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7" name="TextBox 21"/>
          <p:cNvSpPr txBox="1"/>
          <p:nvPr/>
        </p:nvSpPr>
        <p:spPr>
          <a:xfrm>
            <a:off x="6494463" y="33416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5986463" y="3922713"/>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矩形 15"/>
          <p:cNvSpPr/>
          <p:nvPr/>
        </p:nvSpPr>
        <p:spPr>
          <a:xfrm>
            <a:off x="5986463" y="3922713"/>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3</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0" name="TextBox 21"/>
          <p:cNvSpPr txBox="1"/>
          <p:nvPr/>
        </p:nvSpPr>
        <p:spPr>
          <a:xfrm>
            <a:off x="6494463" y="398303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9" name="矩形 18"/>
          <p:cNvSpPr/>
          <p:nvPr/>
        </p:nvSpPr>
        <p:spPr>
          <a:xfrm>
            <a:off x="5986463" y="4564063"/>
            <a:ext cx="4895850" cy="431800"/>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矩形 21"/>
          <p:cNvSpPr/>
          <p:nvPr/>
        </p:nvSpPr>
        <p:spPr>
          <a:xfrm>
            <a:off x="5986463" y="4564063"/>
            <a:ext cx="431800" cy="431800"/>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4</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3" name="TextBox 21"/>
          <p:cNvSpPr txBox="1"/>
          <p:nvPr/>
        </p:nvSpPr>
        <p:spPr>
          <a:xfrm>
            <a:off x="6494463" y="46243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5" name="矩形 24"/>
          <p:cNvSpPr/>
          <p:nvPr/>
        </p:nvSpPr>
        <p:spPr>
          <a:xfrm>
            <a:off x="5986463" y="5202238"/>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矩形 25"/>
          <p:cNvSpPr/>
          <p:nvPr/>
        </p:nvSpPr>
        <p:spPr>
          <a:xfrm>
            <a:off x="5986463" y="5202238"/>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5</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6" name="TextBox 21"/>
          <p:cNvSpPr txBox="1"/>
          <p:nvPr/>
        </p:nvSpPr>
        <p:spPr>
          <a:xfrm>
            <a:off x="6494463" y="5262563"/>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8674"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4" name="右箭头 23"/>
          <p:cNvSpPr/>
          <p:nvPr/>
        </p:nvSpPr>
        <p:spPr>
          <a:xfrm>
            <a:off x="0" y="1812925"/>
            <a:ext cx="3946525" cy="9794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右箭头 27"/>
          <p:cNvSpPr/>
          <p:nvPr/>
        </p:nvSpPr>
        <p:spPr>
          <a:xfrm>
            <a:off x="0" y="3071813"/>
            <a:ext cx="5175250" cy="1484313"/>
          </a:xfrm>
          <a:prstGeom prst="rightArrow">
            <a:avLst>
              <a:gd name="adj1" fmla="val 50000"/>
              <a:gd name="adj2" fmla="val 49065"/>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右箭头 28"/>
          <p:cNvSpPr/>
          <p:nvPr/>
        </p:nvSpPr>
        <p:spPr>
          <a:xfrm>
            <a:off x="0" y="4837113"/>
            <a:ext cx="4618038" cy="11191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78" name="TextBox 35"/>
          <p:cNvSpPr txBox="1"/>
          <p:nvPr/>
        </p:nvSpPr>
        <p:spPr>
          <a:xfrm>
            <a:off x="190500" y="2149475"/>
            <a:ext cx="3219450"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79" name="TextBox 35"/>
          <p:cNvSpPr txBox="1"/>
          <p:nvPr/>
        </p:nvSpPr>
        <p:spPr>
          <a:xfrm>
            <a:off x="198438" y="366077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80" name="TextBox 35"/>
          <p:cNvSpPr txBox="1"/>
          <p:nvPr/>
        </p:nvSpPr>
        <p:spPr>
          <a:xfrm>
            <a:off x="198438" y="524192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6437313" y="1812925"/>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6437313" y="3319463"/>
            <a:ext cx="92075" cy="990600"/>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6437313" y="4900613"/>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84" name="TextBox 35"/>
          <p:cNvSpPr txBox="1"/>
          <p:nvPr/>
        </p:nvSpPr>
        <p:spPr>
          <a:xfrm>
            <a:off x="6619875" y="1849438"/>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5" name="TextBox 35"/>
          <p:cNvSpPr txBox="1"/>
          <p:nvPr/>
        </p:nvSpPr>
        <p:spPr>
          <a:xfrm>
            <a:off x="6619875" y="335597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6" name="TextBox 35"/>
          <p:cNvSpPr txBox="1"/>
          <p:nvPr/>
        </p:nvSpPr>
        <p:spPr>
          <a:xfrm>
            <a:off x="6619875" y="493712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flipH="1" flipV="1">
            <a:off x="3632200" y="2108200"/>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1" name="直角三角形 10"/>
          <p:cNvSpPr/>
          <p:nvPr/>
        </p:nvSpPr>
        <p:spPr>
          <a:xfrm>
            <a:off x="10510838" y="3916363"/>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2" name="直角三角形 11"/>
          <p:cNvSpPr/>
          <p:nvPr/>
        </p:nvSpPr>
        <p:spPr>
          <a:xfrm>
            <a:off x="10510838" y="2147888"/>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6" name="直角三角形 15"/>
          <p:cNvSpPr/>
          <p:nvPr/>
        </p:nvSpPr>
        <p:spPr>
          <a:xfrm flipH="1" flipV="1">
            <a:off x="3632200" y="3948113"/>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pic>
        <p:nvPicPr>
          <p:cNvPr id="317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17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3786188" y="1477963"/>
            <a:ext cx="6743700" cy="4249738"/>
          </a:xfrm>
          <a:prstGeom prst="rect">
            <a:avLst/>
          </a:prstGeom>
          <a:solidFill>
            <a:srgbClr val="E9E9E9"/>
          </a:solidFill>
          <a:ln w="9525">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3632200" y="1679575"/>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1 </a:t>
            </a:r>
            <a:r>
              <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3" name="TextBox 35"/>
          <p:cNvSpPr txBox="1"/>
          <p:nvPr/>
        </p:nvSpPr>
        <p:spPr>
          <a:xfrm>
            <a:off x="3859213" y="2100263"/>
            <a:ext cx="301148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3" name="矩形 12"/>
          <p:cNvSpPr/>
          <p:nvPr/>
        </p:nvSpPr>
        <p:spPr>
          <a:xfrm>
            <a:off x="7793038" y="225583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3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5" name="TextBox 36"/>
          <p:cNvSpPr txBox="1"/>
          <p:nvPr/>
        </p:nvSpPr>
        <p:spPr>
          <a:xfrm>
            <a:off x="7656513" y="2684463"/>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7" name="矩形 16"/>
          <p:cNvSpPr/>
          <p:nvPr/>
        </p:nvSpPr>
        <p:spPr>
          <a:xfrm>
            <a:off x="3632200" y="351948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2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7" name="TextBox 37"/>
          <p:cNvSpPr txBox="1"/>
          <p:nvPr/>
        </p:nvSpPr>
        <p:spPr>
          <a:xfrm>
            <a:off x="3859213" y="4056063"/>
            <a:ext cx="3013075"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22" name="矩形 21"/>
          <p:cNvSpPr/>
          <p:nvPr/>
        </p:nvSpPr>
        <p:spPr>
          <a:xfrm>
            <a:off x="7793038" y="4006850"/>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4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9" name="TextBox 38"/>
          <p:cNvSpPr txBox="1"/>
          <p:nvPr/>
        </p:nvSpPr>
        <p:spPr>
          <a:xfrm>
            <a:off x="7656513" y="4397375"/>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pic>
        <p:nvPicPr>
          <p:cNvPr id="31760" name="Picture 2" descr="C:\Users\user\Desktop\35.png"/>
          <p:cNvPicPr>
            <a:picLocks noChangeAspect="1"/>
          </p:cNvPicPr>
          <p:nvPr/>
        </p:nvPicPr>
        <p:blipFill>
          <a:blip r:embed="rId2"/>
          <a:srcRect b="2574"/>
          <a:stretch>
            <a:fillRect/>
          </a:stretch>
        </p:blipFill>
        <p:spPr>
          <a:xfrm>
            <a:off x="476250" y="2849563"/>
            <a:ext cx="3270250" cy="2878137"/>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277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2771" name="Freeform 8"/>
          <p:cNvSpPr/>
          <p:nvPr/>
        </p:nvSpPr>
        <p:spPr>
          <a:xfrm>
            <a:off x="2336800" y="31575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26" name="椭圆 25"/>
          <p:cNvSpPr/>
          <p:nvPr/>
        </p:nvSpPr>
        <p:spPr>
          <a:xfrm>
            <a:off x="2689225" y="35099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3" name="Freeform 8"/>
          <p:cNvSpPr/>
          <p:nvPr/>
        </p:nvSpPr>
        <p:spPr>
          <a:xfrm>
            <a:off x="3551238" y="2413000"/>
            <a:ext cx="1568450" cy="1566863"/>
          </a:xfrm>
          <a:custGeom>
            <a:avLst/>
            <a:gdLst/>
            <a:ahLst/>
            <a:cxnLst>
              <a:cxn ang="0">
                <a:pos x="1390627" y="581793"/>
              </a:cxn>
              <a:cxn ang="0">
                <a:pos x="1354363" y="496652"/>
              </a:cxn>
              <a:cxn ang="0">
                <a:pos x="1463154" y="394169"/>
              </a:cxn>
              <a:cxn ang="0">
                <a:pos x="1407970" y="312181"/>
              </a:cxn>
              <a:cxn ang="0">
                <a:pos x="1272376" y="370518"/>
              </a:cxn>
              <a:cxn ang="0">
                <a:pos x="1207732" y="304298"/>
              </a:cxn>
              <a:cxn ang="0">
                <a:pos x="1133629" y="249114"/>
              </a:cxn>
              <a:cxn ang="0">
                <a:pos x="1176199" y="105637"/>
              </a:cxn>
              <a:cxn ang="0">
                <a:pos x="1089482" y="63067"/>
              </a:cxn>
              <a:cxn ang="0">
                <a:pos x="999611" y="181318"/>
              </a:cxn>
              <a:cxn ang="0">
                <a:pos x="911318" y="156091"/>
              </a:cxn>
              <a:cxn ang="0">
                <a:pos x="819871" y="145054"/>
              </a:cxn>
              <a:cxn ang="0">
                <a:pos x="785184" y="0"/>
              </a:cxn>
              <a:cxn ang="0">
                <a:pos x="687430" y="6307"/>
              </a:cxn>
              <a:cxn ang="0">
                <a:pos x="670086" y="154514"/>
              </a:cxn>
              <a:cxn ang="0">
                <a:pos x="580216" y="176587"/>
              </a:cxn>
              <a:cxn ang="0">
                <a:pos x="495076" y="212851"/>
              </a:cxn>
              <a:cxn ang="0">
                <a:pos x="392592" y="104060"/>
              </a:cxn>
              <a:cxn ang="0">
                <a:pos x="310605" y="159244"/>
              </a:cxn>
              <a:cxn ang="0">
                <a:pos x="370518" y="294838"/>
              </a:cxn>
              <a:cxn ang="0">
                <a:pos x="304298" y="359482"/>
              </a:cxn>
              <a:cxn ang="0">
                <a:pos x="247538" y="433585"/>
              </a:cxn>
              <a:cxn ang="0">
                <a:pos x="105637" y="391015"/>
              </a:cxn>
              <a:cxn ang="0">
                <a:pos x="61490" y="477732"/>
              </a:cxn>
              <a:cxn ang="0">
                <a:pos x="181318" y="567603"/>
              </a:cxn>
              <a:cxn ang="0">
                <a:pos x="156091" y="655896"/>
              </a:cxn>
              <a:cxn ang="0">
                <a:pos x="143477" y="747343"/>
              </a:cxn>
              <a:cxn ang="0">
                <a:pos x="0" y="782030"/>
              </a:cxn>
              <a:cxn ang="0">
                <a:pos x="4730" y="879784"/>
              </a:cxn>
              <a:cxn ang="0">
                <a:pos x="152937" y="897128"/>
              </a:cxn>
              <a:cxn ang="0">
                <a:pos x="176587" y="986998"/>
              </a:cxn>
              <a:cxn ang="0">
                <a:pos x="211274" y="1072138"/>
              </a:cxn>
              <a:cxn ang="0">
                <a:pos x="104060" y="1174622"/>
              </a:cxn>
              <a:cxn ang="0">
                <a:pos x="157667" y="1256609"/>
              </a:cxn>
              <a:cxn ang="0">
                <a:pos x="294838" y="1196696"/>
              </a:cxn>
              <a:cxn ang="0">
                <a:pos x="357905" y="1262916"/>
              </a:cxn>
              <a:cxn ang="0">
                <a:pos x="432009" y="1319676"/>
              </a:cxn>
              <a:cxn ang="0">
                <a:pos x="391015" y="1461577"/>
              </a:cxn>
              <a:cxn ang="0">
                <a:pos x="477732" y="1505724"/>
              </a:cxn>
              <a:cxn ang="0">
                <a:pos x="566026" y="1385896"/>
              </a:cxn>
              <a:cxn ang="0">
                <a:pos x="655896" y="1411123"/>
              </a:cxn>
              <a:cxn ang="0">
                <a:pos x="747343" y="1423737"/>
              </a:cxn>
              <a:cxn ang="0">
                <a:pos x="782030" y="1567214"/>
              </a:cxn>
              <a:cxn ang="0">
                <a:pos x="879784" y="1562484"/>
              </a:cxn>
              <a:cxn ang="0">
                <a:pos x="897128" y="1414277"/>
              </a:cxn>
              <a:cxn ang="0">
                <a:pos x="985421" y="1390627"/>
              </a:cxn>
              <a:cxn ang="0">
                <a:pos x="1070562" y="1355940"/>
              </a:cxn>
              <a:cxn ang="0">
                <a:pos x="1173045" y="1463154"/>
              </a:cxn>
              <a:cxn ang="0">
                <a:pos x="1255033" y="1409547"/>
              </a:cxn>
              <a:cxn ang="0">
                <a:pos x="1196696" y="1272376"/>
              </a:cxn>
              <a:cxn ang="0">
                <a:pos x="1262916" y="1207732"/>
              </a:cxn>
              <a:cxn ang="0">
                <a:pos x="1318100" y="1135205"/>
              </a:cxn>
              <a:cxn ang="0">
                <a:pos x="1461577" y="1176199"/>
              </a:cxn>
              <a:cxn ang="0">
                <a:pos x="1504147" y="1089482"/>
              </a:cxn>
              <a:cxn ang="0">
                <a:pos x="1385896" y="1001188"/>
              </a:cxn>
              <a:cxn ang="0">
                <a:pos x="1411123" y="911318"/>
              </a:cxn>
              <a:cxn ang="0">
                <a:pos x="1422160" y="819871"/>
              </a:cxn>
              <a:cxn ang="0">
                <a:pos x="1567214" y="785184"/>
              </a:cxn>
              <a:cxn ang="0">
                <a:pos x="1560907" y="687430"/>
              </a:cxn>
              <a:cxn ang="0">
                <a:pos x="1412700" y="670086"/>
              </a:cxn>
              <a:cxn ang="0">
                <a:pos x="1390627" y="581793"/>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29" name="椭圆 28"/>
          <p:cNvSpPr/>
          <p:nvPr/>
        </p:nvSpPr>
        <p:spPr>
          <a:xfrm>
            <a:off x="3930650" y="2786063"/>
            <a:ext cx="823913" cy="823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5" name="Freeform 8"/>
          <p:cNvSpPr/>
          <p:nvPr/>
        </p:nvSpPr>
        <p:spPr>
          <a:xfrm>
            <a:off x="4789488" y="3157538"/>
            <a:ext cx="1938337" cy="1938337"/>
          </a:xfrm>
          <a:custGeom>
            <a:avLst/>
            <a:gdLst/>
            <a:ahLst/>
            <a:cxnLst>
              <a:cxn ang="0">
                <a:pos x="1719994" y="719589"/>
              </a:cxn>
              <a:cxn ang="0">
                <a:pos x="1675142" y="614284"/>
              </a:cxn>
              <a:cxn ang="0">
                <a:pos x="1809699" y="487527"/>
              </a:cxn>
              <a:cxn ang="0">
                <a:pos x="1741445" y="386121"/>
              </a:cxn>
              <a:cxn ang="0">
                <a:pos x="1573736" y="458275"/>
              </a:cxn>
              <a:cxn ang="0">
                <a:pos x="1493782" y="376371"/>
              </a:cxn>
              <a:cxn ang="0">
                <a:pos x="1402127" y="308117"/>
              </a:cxn>
              <a:cxn ang="0">
                <a:pos x="1454780" y="130657"/>
              </a:cxn>
              <a:cxn ang="0">
                <a:pos x="1347524" y="78004"/>
              </a:cxn>
              <a:cxn ang="0">
                <a:pos x="1236368" y="224262"/>
              </a:cxn>
              <a:cxn ang="0">
                <a:pos x="1127162" y="193061"/>
              </a:cxn>
              <a:cxn ang="0">
                <a:pos x="1014055" y="179410"/>
              </a:cxn>
              <a:cxn ang="0">
                <a:pos x="971153" y="0"/>
              </a:cxn>
              <a:cxn ang="0">
                <a:pos x="850246" y="7800"/>
              </a:cxn>
              <a:cxn ang="0">
                <a:pos x="828795" y="191110"/>
              </a:cxn>
              <a:cxn ang="0">
                <a:pos x="717639" y="218412"/>
              </a:cxn>
              <a:cxn ang="0">
                <a:pos x="612333" y="263264"/>
              </a:cxn>
              <a:cxn ang="0">
                <a:pos x="485577" y="128707"/>
              </a:cxn>
              <a:cxn ang="0">
                <a:pos x="384171" y="196961"/>
              </a:cxn>
              <a:cxn ang="0">
                <a:pos x="458275" y="364670"/>
              </a:cxn>
              <a:cxn ang="0">
                <a:pos x="376371" y="444624"/>
              </a:cxn>
              <a:cxn ang="0">
                <a:pos x="306167" y="536279"/>
              </a:cxn>
              <a:cxn ang="0">
                <a:pos x="130657" y="483626"/>
              </a:cxn>
              <a:cxn ang="0">
                <a:pos x="76054" y="590882"/>
              </a:cxn>
              <a:cxn ang="0">
                <a:pos x="224262" y="702038"/>
              </a:cxn>
              <a:cxn ang="0">
                <a:pos x="193061" y="811244"/>
              </a:cxn>
              <a:cxn ang="0">
                <a:pos x="177460" y="924351"/>
              </a:cxn>
              <a:cxn ang="0">
                <a:pos x="0" y="967253"/>
              </a:cxn>
              <a:cxn ang="0">
                <a:pos x="5850" y="1088160"/>
              </a:cxn>
              <a:cxn ang="0">
                <a:pos x="189160" y="1109611"/>
              </a:cxn>
              <a:cxn ang="0">
                <a:pos x="218412" y="1220767"/>
              </a:cxn>
              <a:cxn ang="0">
                <a:pos x="261314" y="1326073"/>
              </a:cxn>
              <a:cxn ang="0">
                <a:pos x="128707" y="1452829"/>
              </a:cxn>
              <a:cxn ang="0">
                <a:pos x="195011" y="1554235"/>
              </a:cxn>
              <a:cxn ang="0">
                <a:pos x="364670" y="1480131"/>
              </a:cxn>
              <a:cxn ang="0">
                <a:pos x="442674" y="1562035"/>
              </a:cxn>
              <a:cxn ang="0">
                <a:pos x="534329" y="1632239"/>
              </a:cxn>
              <a:cxn ang="0">
                <a:pos x="483626" y="1807749"/>
              </a:cxn>
              <a:cxn ang="0">
                <a:pos x="590882" y="1862352"/>
              </a:cxn>
              <a:cxn ang="0">
                <a:pos x="700088" y="1714144"/>
              </a:cxn>
              <a:cxn ang="0">
                <a:pos x="811244" y="1745345"/>
              </a:cxn>
              <a:cxn ang="0">
                <a:pos x="924351" y="1760946"/>
              </a:cxn>
              <a:cxn ang="0">
                <a:pos x="967253" y="1938406"/>
              </a:cxn>
              <a:cxn ang="0">
                <a:pos x="1088160" y="1932556"/>
              </a:cxn>
              <a:cxn ang="0">
                <a:pos x="1109611" y="1749246"/>
              </a:cxn>
              <a:cxn ang="0">
                <a:pos x="1218817" y="1719994"/>
              </a:cxn>
              <a:cxn ang="0">
                <a:pos x="1324122" y="1677092"/>
              </a:cxn>
              <a:cxn ang="0">
                <a:pos x="1450879" y="1809699"/>
              </a:cxn>
              <a:cxn ang="0">
                <a:pos x="1552285" y="1743395"/>
              </a:cxn>
              <a:cxn ang="0">
                <a:pos x="1480131" y="1573736"/>
              </a:cxn>
              <a:cxn ang="0">
                <a:pos x="1562035" y="1493782"/>
              </a:cxn>
              <a:cxn ang="0">
                <a:pos x="1630289" y="1404077"/>
              </a:cxn>
              <a:cxn ang="0">
                <a:pos x="1807749" y="1454780"/>
              </a:cxn>
              <a:cxn ang="0">
                <a:pos x="1860402" y="1347524"/>
              </a:cxn>
              <a:cxn ang="0">
                <a:pos x="1714144" y="1238318"/>
              </a:cxn>
              <a:cxn ang="0">
                <a:pos x="1745345" y="1127162"/>
              </a:cxn>
              <a:cxn ang="0">
                <a:pos x="1758996" y="1014055"/>
              </a:cxn>
              <a:cxn ang="0">
                <a:pos x="1938406" y="971153"/>
              </a:cxn>
              <a:cxn ang="0">
                <a:pos x="1930606" y="850246"/>
              </a:cxn>
              <a:cxn ang="0">
                <a:pos x="1747296" y="828795"/>
              </a:cxn>
              <a:cxn ang="0">
                <a:pos x="1719994" y="719589"/>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2" name="椭圆 31"/>
          <p:cNvSpPr/>
          <p:nvPr/>
        </p:nvSpPr>
        <p:spPr>
          <a:xfrm>
            <a:off x="5205413" y="3584575"/>
            <a:ext cx="1096963" cy="1096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7" name="Freeform 8"/>
          <p:cNvSpPr/>
          <p:nvPr/>
        </p:nvSpPr>
        <p:spPr>
          <a:xfrm>
            <a:off x="6272213" y="2392363"/>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35" name="椭圆 34"/>
          <p:cNvSpPr/>
          <p:nvPr/>
        </p:nvSpPr>
        <p:spPr>
          <a:xfrm>
            <a:off x="6624638" y="2744788"/>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9" name="Freeform 8"/>
          <p:cNvSpPr/>
          <p:nvPr/>
        </p:nvSpPr>
        <p:spPr>
          <a:xfrm>
            <a:off x="7570788" y="2867025"/>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8" name="椭圆 37"/>
          <p:cNvSpPr/>
          <p:nvPr/>
        </p:nvSpPr>
        <p:spPr>
          <a:xfrm>
            <a:off x="7923213" y="3219450"/>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1" name="Freeform 8"/>
          <p:cNvSpPr/>
          <p:nvPr/>
        </p:nvSpPr>
        <p:spPr>
          <a:xfrm>
            <a:off x="8599488" y="20018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41" name="椭圆 40"/>
          <p:cNvSpPr/>
          <p:nvPr/>
        </p:nvSpPr>
        <p:spPr>
          <a:xfrm>
            <a:off x="8951913" y="23542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3" name="矩形 41"/>
          <p:cNvSpPr/>
          <p:nvPr/>
        </p:nvSpPr>
        <p:spPr>
          <a:xfrm>
            <a:off x="2235200" y="4849813"/>
            <a:ext cx="18542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84" name="文本框 42"/>
          <p:cNvSpPr txBox="1"/>
          <p:nvPr/>
        </p:nvSpPr>
        <p:spPr>
          <a:xfrm>
            <a:off x="2643188" y="367347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5" name="文本框 43"/>
          <p:cNvSpPr txBox="1"/>
          <p:nvPr/>
        </p:nvSpPr>
        <p:spPr>
          <a:xfrm>
            <a:off x="3924300" y="3017838"/>
            <a:ext cx="889000" cy="398462"/>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6" name="文本框 44"/>
          <p:cNvSpPr txBox="1"/>
          <p:nvPr/>
        </p:nvSpPr>
        <p:spPr>
          <a:xfrm>
            <a:off x="5281613" y="3913188"/>
            <a:ext cx="968375" cy="460375"/>
          </a:xfrm>
          <a:prstGeom prst="rect">
            <a:avLst/>
          </a:prstGeom>
          <a:noFill/>
          <a:ln w="9525">
            <a:noFill/>
          </a:ln>
        </p:spPr>
        <p:txBody>
          <a:bodyPr wrap="square" anchor="t">
            <a:spAutoFit/>
          </a:bodyPr>
          <a:lstStyle/>
          <a:p>
            <a:r>
              <a:rPr lang="zh-CN" altLang="en-US" sz="2400" b="1" dirty="0">
                <a:latin typeface="Microsoft YaHei" panose="020B0503020204020204" pitchFamily="34" charset="-122"/>
                <a:ea typeface="Microsoft YaHei" panose="020B0503020204020204" pitchFamily="34" charset="-122"/>
              </a:rPr>
              <a:t>TEXT</a:t>
            </a:r>
            <a:endParaRPr lang="zh-CN" altLang="en-US" sz="2400" b="1" dirty="0">
              <a:latin typeface="Microsoft YaHei" panose="020B0503020204020204" pitchFamily="34" charset="-122"/>
              <a:ea typeface="Microsoft YaHei" panose="020B0503020204020204" pitchFamily="34" charset="-122"/>
            </a:endParaRPr>
          </a:p>
        </p:txBody>
      </p:sp>
      <p:sp>
        <p:nvSpPr>
          <p:cNvPr id="32787" name="文本框 45"/>
          <p:cNvSpPr txBox="1"/>
          <p:nvPr/>
        </p:nvSpPr>
        <p:spPr>
          <a:xfrm>
            <a:off x="6564313" y="2921000"/>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8" name="文本框 46"/>
          <p:cNvSpPr txBox="1"/>
          <p:nvPr/>
        </p:nvSpPr>
        <p:spPr>
          <a:xfrm>
            <a:off x="7869238" y="338772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9" name="文本框 47"/>
          <p:cNvSpPr txBox="1"/>
          <p:nvPr/>
        </p:nvSpPr>
        <p:spPr>
          <a:xfrm>
            <a:off x="8880475" y="2524125"/>
            <a:ext cx="887413"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90" name="矩形 48"/>
          <p:cNvSpPr/>
          <p:nvPr/>
        </p:nvSpPr>
        <p:spPr>
          <a:xfrm>
            <a:off x="3529013" y="1824038"/>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1" name="矩形 49"/>
          <p:cNvSpPr/>
          <p:nvPr/>
        </p:nvSpPr>
        <p:spPr>
          <a:xfrm>
            <a:off x="4991100" y="5278438"/>
            <a:ext cx="1736725"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2" name="矩形 50"/>
          <p:cNvSpPr/>
          <p:nvPr/>
        </p:nvSpPr>
        <p:spPr>
          <a:xfrm>
            <a:off x="6045200" y="1825625"/>
            <a:ext cx="1824038"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3" name="矩形 51"/>
          <p:cNvSpPr/>
          <p:nvPr/>
        </p:nvSpPr>
        <p:spPr>
          <a:xfrm>
            <a:off x="7550150" y="4849813"/>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4" name="矩形 52"/>
          <p:cNvSpPr/>
          <p:nvPr/>
        </p:nvSpPr>
        <p:spPr>
          <a:xfrm>
            <a:off x="8448675" y="1549400"/>
            <a:ext cx="1752600" cy="274638"/>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783965" y="1571625"/>
            <a:ext cx="4585970"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8189913" y="2451100"/>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9031288" y="32369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482850" y="2928938"/>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25813" y="3714750"/>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3479800" y="440055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9185275" y="390366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801" name="文本框 11"/>
          <p:cNvSpPr txBox="1"/>
          <p:nvPr/>
        </p:nvSpPr>
        <p:spPr>
          <a:xfrm>
            <a:off x="3615690" y="2967990"/>
            <a:ext cx="5318760" cy="922020"/>
          </a:xfrm>
          <a:prstGeom prst="rect">
            <a:avLst/>
          </a:prstGeom>
          <a:noFill/>
          <a:ln w="9525">
            <a:noFill/>
          </a:ln>
        </p:spPr>
        <p:txBody>
          <a:bodyPr wrap="square" anchor="t">
            <a:spAutoFit/>
          </a:bodyPr>
          <a:lstStyle/>
          <a:p>
            <a:pPr algn="ctr"/>
            <a:r>
              <a:rPr lang="en-US" altLang="zh-CN" sz="5400" b="1" dirty="0">
                <a:solidFill>
                  <a:schemeClr val="bg1"/>
                </a:solidFill>
                <a:latin typeface="Fira Code Medium" panose="020B0809050000020004" charset="0"/>
                <a:ea typeface="Microsoft YaHei" panose="020B0503020204020204" pitchFamily="34" charset="-122"/>
                <a:cs typeface="Fira Code Medium" panose="020B0809050000020004" charset="0"/>
              </a:rPr>
              <a:t>Thank you</a:t>
            </a:r>
            <a:r>
              <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rPr>
              <a:t>！</a:t>
            </a:r>
            <a:endPar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542290" y="151130"/>
            <a:ext cx="38798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Whot is Node.js</a:t>
            </a:r>
            <a:endPar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6153" name="矩形 12"/>
          <p:cNvSpPr/>
          <p:nvPr/>
        </p:nvSpPr>
        <p:spPr>
          <a:xfrm>
            <a:off x="327025" y="1296035"/>
            <a:ext cx="6992620" cy="891540"/>
          </a:xfrm>
          <a:prstGeom prst="rect">
            <a:avLst/>
          </a:prstGeom>
          <a:noFill/>
          <a:ln w="9525">
            <a:noFill/>
          </a:ln>
        </p:spPr>
        <p:txBody>
          <a:bodyPr wrap="square" anchor="t">
            <a:spAutoFit/>
          </a:bodyPr>
          <a:lstStyle/>
          <a:p>
            <a:pPr algn="ctr">
              <a:buFont typeface="Arial" panose="020B0604020202020204" pitchFamily="34" charset="0"/>
            </a:pPr>
            <a:r>
              <a:rPr lang="zh-CN" altLang="zh-CN" sz="2400" b="1" dirty="0">
                <a:solidFill>
                  <a:schemeClr val="accent6">
                    <a:lumMod val="50000"/>
                  </a:schemeClr>
                </a:solidFill>
                <a:latin typeface="Microsoft YaHei" panose="020B0503020204020204" pitchFamily="34" charset="-122"/>
                <a:ea typeface="Microsoft YaHei" panose="020B0503020204020204" pitchFamily="34" charset="-122"/>
              </a:rPr>
              <a:t>Node.js   is a JavaScript runtime built on </a:t>
            </a:r>
            <a:r>
              <a:rPr lang="zh-CN" altLang="zh-CN" sz="2800" b="1" u="sng" dirty="0">
                <a:solidFill>
                  <a:srgbClr val="00B050"/>
                </a:solidFill>
                <a:latin typeface="Microsoft YaHei" panose="020B0503020204020204" pitchFamily="34" charset="-122"/>
                <a:ea typeface="Microsoft YaHei" panose="020B0503020204020204" pitchFamily="34" charset="-122"/>
              </a:rPr>
              <a:t>Chrome's V8 JavaScript engine</a:t>
            </a:r>
            <a:r>
              <a:rPr lang="zh-CN" altLang="zh-CN" sz="2800" b="1" dirty="0">
                <a:solidFill>
                  <a:srgbClr val="00B050"/>
                </a:solidFill>
                <a:latin typeface="Microsoft YaHei" panose="020B0503020204020204" pitchFamily="34" charset="-122"/>
                <a:ea typeface="Microsoft YaHei" panose="020B0503020204020204" pitchFamily="34" charset="-122"/>
              </a:rPr>
              <a:t>.</a:t>
            </a:r>
            <a:endParaRPr lang="zh-CN" altLang="zh-CN" sz="2800" b="1" dirty="0">
              <a:solidFill>
                <a:srgbClr val="00B050"/>
              </a:solidFill>
              <a:latin typeface="Microsoft YaHei" panose="020B0503020204020204" pitchFamily="34" charset="-122"/>
              <a:ea typeface="Microsoft YaHei" panose="020B0503020204020204" pitchFamily="34" charset="-122"/>
            </a:endParaRPr>
          </a:p>
        </p:txBody>
      </p:sp>
      <p:sp>
        <p:nvSpPr>
          <p:cNvPr id="6155" name="矩形 19"/>
          <p:cNvSpPr/>
          <p:nvPr/>
        </p:nvSpPr>
        <p:spPr>
          <a:xfrm>
            <a:off x="1037590" y="3161030"/>
            <a:ext cx="4907280" cy="2122805"/>
          </a:xfrm>
          <a:prstGeom prst="rect">
            <a:avLst/>
          </a:prstGeom>
          <a:noFill/>
          <a:ln w="9525">
            <a:noFill/>
          </a:ln>
        </p:spPr>
        <p:txBody>
          <a:bodyPr wrap="square" anchor="t">
            <a:spAutoFit/>
          </a:bodyPr>
          <a:lstStyle/>
          <a:p>
            <a:pPr algn="ctr">
              <a:buFont typeface="Arial" panose="020B0604020202020204" pitchFamily="34" charset="0"/>
            </a:pP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Node.js uses an </a:t>
            </a:r>
            <a:r>
              <a:rPr lang="en-GB" altLang="zh-CN" sz="2800" b="1" u="sng" dirty="0">
                <a:solidFill>
                  <a:srgbClr val="00B050"/>
                </a:solidFill>
                <a:latin typeface="Microsoft YaHei" panose="020B0503020204020204" pitchFamily="34" charset="-122"/>
                <a:ea typeface="Microsoft YaHei" panose="020B0503020204020204" pitchFamily="34" charset="-122"/>
              </a:rPr>
              <a:t>event</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driven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Reactor Pattern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 non-blocking I/O</a:t>
            </a:r>
            <a:r>
              <a:rPr lang="en-GB" altLang="zh-CN" sz="2800" b="1" dirty="0">
                <a:solidFill>
                  <a:srgbClr val="00B050"/>
                </a:solidFill>
                <a:latin typeface="Microsoft YaHei" panose="020B0503020204020204" pitchFamily="34" charset="-122"/>
                <a:ea typeface="Microsoft YaHei" panose="020B0503020204020204" pitchFamily="34" charset="-122"/>
              </a:rPr>
              <a:t> </a:t>
            </a: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 model that mastes is lightweight and efficient.</a:t>
            </a:r>
            <a:endParaRPr lang="en-GB" altLang="zh-CN" sz="2400" b="1" dirty="0">
              <a:solidFill>
                <a:schemeClr val="accent6">
                  <a:lumMod val="50000"/>
                </a:schemeClr>
              </a:solidFill>
              <a:latin typeface="Microsoft YaHei" panose="020B0503020204020204" pitchFamily="34" charset="-122"/>
              <a:ea typeface="Microsoft YaHei" panose="020B0503020204020204" pitchFamily="34" charset="-122"/>
            </a:endParaRPr>
          </a:p>
        </p:txBody>
      </p:sp>
      <p:sp>
        <p:nvSpPr>
          <p:cNvPr id="16" name="椭圆 23"/>
          <p:cNvSpPr/>
          <p:nvPr/>
        </p:nvSpPr>
        <p:spPr>
          <a:xfrm>
            <a:off x="6759575" y="2019300"/>
            <a:ext cx="2541588" cy="3683000"/>
          </a:xfrm>
          <a:custGeom>
            <a:avLst/>
            <a:gdLst/>
            <a:ahLst/>
            <a:cxnLst/>
            <a:rect l="l" t="t"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a:off x="7486650" y="2279650"/>
            <a:ext cx="3332163" cy="3330575"/>
          </a:xfrm>
          <a:prstGeom prst="ellipse">
            <a:avLst/>
          </a:prstGeom>
          <a:gradFill flip="none" rotWithShape="1">
            <a:gsLst>
              <a:gs pos="0">
                <a:schemeClr val="bg1"/>
              </a:gs>
              <a:gs pos="100000">
                <a:schemeClr val="bg1">
                  <a:lumMod val="85000"/>
                </a:schemeClr>
              </a:gs>
            </a:gsLst>
            <a:lin ang="189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pic>
        <p:nvPicPr>
          <p:cNvPr id="3" name="Picture 2" descr="nodejs.png.pagespeed.ce_.9zN9M5IW0F-800x800"/>
          <p:cNvPicPr>
            <a:picLocks noChangeAspect="1"/>
          </p:cNvPicPr>
          <p:nvPr/>
        </p:nvPicPr>
        <p:blipFill>
          <a:blip r:embed="rId1"/>
          <a:stretch>
            <a:fillRect/>
          </a:stretch>
        </p:blipFill>
        <p:spPr>
          <a:xfrm>
            <a:off x="7663815" y="2455545"/>
            <a:ext cx="2978785" cy="2978785"/>
          </a:xfrm>
          <a:prstGeom prst="rect">
            <a:avLst/>
          </a:prstGeom>
        </p:spPr>
      </p:pic>
      <p:sp>
        <p:nvSpPr>
          <p:cNvPr id="4" name="Text Box 3"/>
          <p:cNvSpPr txBox="1"/>
          <p:nvPr/>
        </p:nvSpPr>
        <p:spPr>
          <a:xfrm>
            <a:off x="1788795" y="1233805"/>
            <a:ext cx="327025" cy="275590"/>
          </a:xfrm>
          <a:prstGeom prst="rect">
            <a:avLst/>
          </a:prstGeom>
          <a:noFill/>
        </p:spPr>
        <p:txBody>
          <a:bodyPr wrap="square" rtlCol="0" anchor="t">
            <a:spAutoFit/>
          </a:bodyPr>
          <a:lstStyle/>
          <a:p>
            <a:r>
              <a:rPr lang="zh-CN" altLang="zh-CN" sz="1200" b="1" dirty="0">
                <a:solidFill>
                  <a:schemeClr val="accent6">
                    <a:lumMod val="50000"/>
                  </a:schemeClr>
                </a:solidFill>
                <a:latin typeface="Microsoft YaHei" panose="020B0503020204020204" pitchFamily="34" charset="-122"/>
                <a:ea typeface="Microsoft YaHei" panose="020B0503020204020204" pitchFamily="34" charset="-122"/>
                <a:sym typeface="+mn-ea"/>
              </a:rPr>
              <a:t>®</a:t>
            </a:r>
            <a:endParaRPr lang="en-US" sz="1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441450" y="1844675"/>
            <a:ext cx="1746885" cy="195262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4858385" y="1064260"/>
            <a:ext cx="1732915" cy="25781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I/O reques</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矩形 47"/>
          <p:cNvSpPr>
            <a:spLocks noChangeArrowheads="1"/>
          </p:cNvSpPr>
          <p:nvPr/>
        </p:nvSpPr>
        <p:spPr bwMode="auto">
          <a:xfrm>
            <a:off x="3422015" y="151130"/>
            <a:ext cx="4318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2800" b="1" dirty="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Reactor Pattern</a:t>
            </a:r>
            <a:endParaRPr kumimoji="0" lang="en-GB" altLang="zh-CN" sz="2800" b="1" i="0"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Microsoft YaHei" panose="020B0503020204020204" pitchFamily="34" charset="-122"/>
              <a:ea typeface="Microsoft YaHei" panose="020B0503020204020204" pitchFamily="34" charset="-122"/>
              <a:cs typeface="+mn-cs"/>
              <a:sym typeface="+mn-ea"/>
            </a:endParaRPr>
          </a:p>
        </p:txBody>
      </p:sp>
      <p:sp>
        <p:nvSpPr>
          <p:cNvPr id="4" name="矩形 50"/>
          <p:cNvSpPr/>
          <p:nvPr/>
        </p:nvSpPr>
        <p:spPr>
          <a:xfrm>
            <a:off x="5152390" y="2919095"/>
            <a:ext cx="115887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Loop</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50"/>
          <p:cNvSpPr/>
          <p:nvPr/>
        </p:nvSpPr>
        <p:spPr>
          <a:xfrm>
            <a:off x="8538210" y="2562860"/>
            <a:ext cx="904875" cy="5162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Queue</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8" name="Picture 7" descr="1_R4HzblupF0U1sgfCqH9SUg"/>
          <p:cNvPicPr>
            <a:picLocks noChangeAspect="1"/>
          </p:cNvPicPr>
          <p:nvPr/>
        </p:nvPicPr>
        <p:blipFill>
          <a:blip r:embed="rId1"/>
          <a:stretch>
            <a:fillRect/>
          </a:stretch>
        </p:blipFill>
        <p:spPr>
          <a:xfrm>
            <a:off x="3309620" y="1844040"/>
            <a:ext cx="4845050" cy="2229485"/>
          </a:xfrm>
          <a:prstGeom prst="rect">
            <a:avLst/>
          </a:prstGeom>
        </p:spPr>
      </p:pic>
      <p:sp>
        <p:nvSpPr>
          <p:cNvPr id="9" name="矩形 47"/>
          <p:cNvSpPr/>
          <p:nvPr/>
        </p:nvSpPr>
        <p:spPr>
          <a:xfrm>
            <a:off x="1441450" y="4073525"/>
            <a:ext cx="1746885" cy="8178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47"/>
          <p:cNvSpPr/>
          <p:nvPr/>
        </p:nvSpPr>
        <p:spPr>
          <a:xfrm>
            <a:off x="8154670" y="1844675"/>
            <a:ext cx="1746885" cy="269367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4859020" y="85280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矩形 50"/>
          <p:cNvSpPr/>
          <p:nvPr/>
        </p:nvSpPr>
        <p:spPr>
          <a:xfrm>
            <a:off x="1710690" y="2562860"/>
            <a:ext cx="1193800" cy="66357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Synchronous Event Demultiplexer</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矩形 50"/>
          <p:cNvSpPr/>
          <p:nvPr/>
        </p:nvSpPr>
        <p:spPr>
          <a:xfrm>
            <a:off x="1441450" y="4371975"/>
            <a:ext cx="173291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Hardware I/O</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Text Box 15"/>
          <p:cNvSpPr txBox="1"/>
          <p:nvPr/>
        </p:nvSpPr>
        <p:spPr>
          <a:xfrm>
            <a:off x="1441450" y="5129530"/>
            <a:ext cx="8460105" cy="953135"/>
          </a:xfrm>
          <a:prstGeom prst="rect">
            <a:avLst/>
          </a:prstGeom>
          <a:noFill/>
        </p:spPr>
        <p:txBody>
          <a:bodyPr wrap="square" rtlCol="0" anchor="t">
            <a:spAutoFit/>
          </a:bodyPr>
          <a:lstStyle/>
          <a:p>
            <a:pPr algn="ctr"/>
            <a:r>
              <a:rPr lang="en-US" sz="1400">
                <a:latin typeface="Fira Code Medium" panose="020B0809050000020004" charset="0"/>
                <a:cs typeface="Fira Code Medium" panose="020B0809050000020004" charset="0"/>
              </a:rPr>
              <a:t>The </a:t>
            </a:r>
            <a:r>
              <a:rPr lang="en-US" sz="1400" b="1">
                <a:solidFill>
                  <a:srgbClr val="00B050"/>
                </a:solidFill>
                <a:latin typeface="Fira Code Medium" panose="020B0809050000020004" charset="0"/>
                <a:cs typeface="Fira Code Medium" panose="020B0809050000020004" charset="0"/>
              </a:rPr>
              <a:t>reactor design pattern</a:t>
            </a:r>
            <a:r>
              <a:rPr lang="en-US" sz="1400">
                <a:latin typeface="Fira Code Medium" panose="020B0809050000020004" charset="0"/>
                <a:cs typeface="Fira Code Medium" panose="020B0809050000020004" charset="0"/>
              </a:rPr>
              <a:t> is an event handling pattern for handling service requests delivered concurrently to a service handler by one or more inputs. The service handler then demultiplexes the incoming requests and dispatches them synchronously to the associated request handlers</a:t>
            </a:r>
            <a:endParaRPr lang="en-US" sz="1400">
              <a:latin typeface="Fira Code Medium" panose="020B0809050000020004" charset="0"/>
              <a:cs typeface="Fira Code Medium" panose="020B0809050000020004" charset="0"/>
            </a:endParaRPr>
          </a:p>
        </p:txBody>
      </p:sp>
      <p:sp>
        <p:nvSpPr>
          <p:cNvPr id="17" name="Text Box 16"/>
          <p:cNvSpPr txBox="1"/>
          <p:nvPr/>
        </p:nvSpPr>
        <p:spPr>
          <a:xfrm>
            <a:off x="1441450" y="6082665"/>
            <a:ext cx="8460105" cy="306705"/>
          </a:xfrm>
          <a:prstGeom prst="rect">
            <a:avLst/>
          </a:prstGeom>
          <a:noFill/>
        </p:spPr>
        <p:txBody>
          <a:bodyPr wrap="square" rtlCol="0" anchor="t">
            <a:spAutoFit/>
          </a:bodyPr>
          <a:lstStyle/>
          <a:p>
            <a:pPr algn="ctr"/>
            <a:r>
              <a:rPr lang="en-US" sz="1400" b="1">
                <a:latin typeface="Fira Code Medium" panose="020B0809050000020004" charset="0"/>
                <a:cs typeface="Fira Code Medium" panose="020B0809050000020004" charset="0"/>
              </a:rPr>
              <a:t>Structure</a:t>
            </a:r>
            <a:r>
              <a:rPr lang="en-GB" altLang="en-US" sz="1400" b="1">
                <a:latin typeface="Fira Code Medium" panose="020B0809050000020004" charset="0"/>
                <a:cs typeface="Fira Code Medium" panose="020B0809050000020004" charset="0"/>
              </a:rPr>
              <a:t>:</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Synchronous Event Demultiplexer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Dispatcher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Request Handler</a:t>
            </a:r>
            <a:endParaRPr lang="en-GB" altLang="en-US" sz="1400" u="sng">
              <a:latin typeface="Fira Code Medium" panose="020B0809050000020004" charset="0"/>
              <a:cs typeface="Fira Code Medium" panose="020B080905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2797175" y="116840"/>
            <a:ext cx="59982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Node.js Architecture</a:t>
            </a:r>
            <a:endPar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download"/>
          <p:cNvPicPr>
            <a:picLocks noChangeAspect="1"/>
          </p:cNvPicPr>
          <p:nvPr/>
        </p:nvPicPr>
        <p:blipFill>
          <a:blip r:embed="rId1"/>
          <a:stretch>
            <a:fillRect/>
          </a:stretch>
        </p:blipFill>
        <p:spPr>
          <a:xfrm>
            <a:off x="2637790" y="2129155"/>
            <a:ext cx="1967230" cy="1825625"/>
          </a:xfrm>
          <a:prstGeom prst="rect">
            <a:avLst/>
          </a:prstGeom>
        </p:spPr>
      </p:pic>
      <p:sp>
        <p:nvSpPr>
          <p:cNvPr id="10" name="矩形 47"/>
          <p:cNvSpPr/>
          <p:nvPr/>
        </p:nvSpPr>
        <p:spPr>
          <a:xfrm>
            <a:off x="1953260" y="2080260"/>
            <a:ext cx="3336925" cy="218249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1953260" y="829945"/>
            <a:ext cx="6966585" cy="116840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5380990" y="3239135"/>
            <a:ext cx="3539490" cy="102362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47"/>
          <p:cNvSpPr/>
          <p:nvPr/>
        </p:nvSpPr>
        <p:spPr>
          <a:xfrm>
            <a:off x="5380990" y="2080260"/>
            <a:ext cx="3539490" cy="104775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矩形 47"/>
          <p:cNvSpPr/>
          <p:nvPr/>
        </p:nvSpPr>
        <p:spPr>
          <a:xfrm>
            <a:off x="1953260"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31" name="Picture 30" descr="logo_libuv"/>
          <p:cNvPicPr>
            <a:picLocks noChangeAspect="1"/>
          </p:cNvPicPr>
          <p:nvPr/>
        </p:nvPicPr>
        <p:blipFill>
          <a:blip r:embed="rId2"/>
          <a:stretch>
            <a:fillRect/>
          </a:stretch>
        </p:blipFill>
        <p:spPr>
          <a:xfrm>
            <a:off x="1953260" y="4379595"/>
            <a:ext cx="1191260" cy="1191260"/>
          </a:xfrm>
          <a:prstGeom prst="rect">
            <a:avLst/>
          </a:prstGeom>
        </p:spPr>
      </p:pic>
      <p:pic>
        <p:nvPicPr>
          <p:cNvPr id="32" name="Picture 31" descr="images"/>
          <p:cNvPicPr>
            <a:picLocks noChangeAspect="1"/>
          </p:cNvPicPr>
          <p:nvPr/>
        </p:nvPicPr>
        <p:blipFill>
          <a:blip r:embed="rId3"/>
          <a:stretch>
            <a:fillRect/>
          </a:stretch>
        </p:blipFill>
        <p:spPr>
          <a:xfrm>
            <a:off x="3269615" y="4438650"/>
            <a:ext cx="1235075" cy="1057910"/>
          </a:xfrm>
          <a:prstGeom prst="rect">
            <a:avLst/>
          </a:prstGeom>
        </p:spPr>
      </p:pic>
      <p:pic>
        <p:nvPicPr>
          <p:cNvPr id="34" name="Picture 33" descr="1200px-ISO_C++_Logo.svg"/>
          <p:cNvPicPr>
            <a:picLocks noChangeAspect="1"/>
          </p:cNvPicPr>
          <p:nvPr/>
        </p:nvPicPr>
        <p:blipFill>
          <a:blip r:embed="rId4"/>
          <a:stretch>
            <a:fillRect/>
          </a:stretch>
        </p:blipFill>
        <p:spPr>
          <a:xfrm>
            <a:off x="6312535" y="2152015"/>
            <a:ext cx="777240" cy="874395"/>
          </a:xfrm>
          <a:prstGeom prst="rect">
            <a:avLst/>
          </a:prstGeom>
        </p:spPr>
      </p:pic>
      <p:pic>
        <p:nvPicPr>
          <p:cNvPr id="35" name="Picture 34" descr="c-programming"/>
          <p:cNvPicPr>
            <a:picLocks noChangeAspect="1"/>
          </p:cNvPicPr>
          <p:nvPr/>
        </p:nvPicPr>
        <p:blipFill>
          <a:blip r:embed="rId5"/>
          <a:stretch>
            <a:fillRect/>
          </a:stretch>
        </p:blipFill>
        <p:spPr>
          <a:xfrm>
            <a:off x="5380990" y="2080260"/>
            <a:ext cx="931545" cy="1018540"/>
          </a:xfrm>
          <a:prstGeom prst="rect">
            <a:avLst/>
          </a:prstGeom>
        </p:spPr>
      </p:pic>
      <p:sp>
        <p:nvSpPr>
          <p:cNvPr id="37" name="Text Box 36"/>
          <p:cNvSpPr txBox="1"/>
          <p:nvPr/>
        </p:nvSpPr>
        <p:spPr>
          <a:xfrm>
            <a:off x="7289165" y="2359660"/>
            <a:ext cx="150622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Addons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8" name="Text Box 37"/>
          <p:cNvSpPr txBox="1"/>
          <p:nvPr/>
        </p:nvSpPr>
        <p:spPr>
          <a:xfrm>
            <a:off x="5380990" y="3489960"/>
            <a:ext cx="333121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Core Modules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40" name="Picture 39" descr="cares"/>
          <p:cNvPicPr>
            <a:picLocks noChangeAspect="1"/>
          </p:cNvPicPr>
          <p:nvPr/>
        </p:nvPicPr>
        <p:blipFill>
          <a:blip r:embed="rId6"/>
          <a:stretch>
            <a:fillRect/>
          </a:stretch>
        </p:blipFill>
        <p:spPr>
          <a:xfrm>
            <a:off x="4605020" y="4438650"/>
            <a:ext cx="1228090" cy="1045845"/>
          </a:xfrm>
          <a:prstGeom prst="rect">
            <a:avLst/>
          </a:prstGeom>
        </p:spPr>
      </p:pic>
      <p:pic>
        <p:nvPicPr>
          <p:cNvPr id="42" name="Picture 41" descr="1200px-HTTP_logo.svg"/>
          <p:cNvPicPr>
            <a:picLocks noChangeAspect="1"/>
          </p:cNvPicPr>
          <p:nvPr/>
        </p:nvPicPr>
        <p:blipFill>
          <a:blip r:embed="rId7"/>
          <a:stretch>
            <a:fillRect/>
          </a:stretch>
        </p:blipFill>
        <p:spPr>
          <a:xfrm>
            <a:off x="6068695" y="4438650"/>
            <a:ext cx="1235075" cy="1047115"/>
          </a:xfrm>
          <a:prstGeom prst="rect">
            <a:avLst/>
          </a:prstGeom>
        </p:spPr>
      </p:pic>
      <p:pic>
        <p:nvPicPr>
          <p:cNvPr id="50" name="Picture 49" descr="images"/>
          <p:cNvPicPr>
            <a:picLocks noChangeAspect="1"/>
          </p:cNvPicPr>
          <p:nvPr/>
        </p:nvPicPr>
        <p:blipFill>
          <a:blip r:embed="rId8"/>
          <a:stretch>
            <a:fillRect/>
          </a:stretch>
        </p:blipFill>
        <p:spPr>
          <a:xfrm>
            <a:off x="7780020" y="4438650"/>
            <a:ext cx="1043940" cy="1017270"/>
          </a:xfrm>
          <a:prstGeom prst="rect">
            <a:avLst/>
          </a:prstGeom>
        </p:spPr>
      </p:pic>
      <p:pic>
        <p:nvPicPr>
          <p:cNvPr id="52" name="Picture 51" descr="os-logo"/>
          <p:cNvPicPr>
            <a:picLocks noChangeAspect="1"/>
          </p:cNvPicPr>
          <p:nvPr/>
        </p:nvPicPr>
        <p:blipFill>
          <a:blip r:embed="rId9"/>
          <a:stretch>
            <a:fillRect/>
          </a:stretch>
        </p:blipFill>
        <p:spPr>
          <a:xfrm>
            <a:off x="5135880" y="5777230"/>
            <a:ext cx="1040765" cy="986790"/>
          </a:xfrm>
          <a:prstGeom prst="rect">
            <a:avLst/>
          </a:prstGeom>
        </p:spPr>
      </p:pic>
      <p:sp>
        <p:nvSpPr>
          <p:cNvPr id="53" name="矩形 47"/>
          <p:cNvSpPr/>
          <p:nvPr/>
        </p:nvSpPr>
        <p:spPr>
          <a:xfrm>
            <a:off x="1953260" y="5724525"/>
            <a:ext cx="6966585" cy="109283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56" name="Picture 55" descr="Code_Icon"/>
          <p:cNvPicPr>
            <a:picLocks noChangeAspect="1"/>
          </p:cNvPicPr>
          <p:nvPr/>
        </p:nvPicPr>
        <p:blipFill>
          <a:blip r:embed="rId10"/>
          <a:stretch>
            <a:fillRect/>
          </a:stretch>
        </p:blipFill>
        <p:spPr>
          <a:xfrm>
            <a:off x="4384675" y="887730"/>
            <a:ext cx="2282190" cy="1052830"/>
          </a:xfrm>
          <a:prstGeom prst="rect">
            <a:avLst/>
          </a:prstGeom>
        </p:spPr>
      </p:pic>
      <p:sp>
        <p:nvSpPr>
          <p:cNvPr id="61" name="矩形 47"/>
          <p:cNvSpPr/>
          <p:nvPr/>
        </p:nvSpPr>
        <p:spPr>
          <a:xfrm>
            <a:off x="4605020" y="439547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矩形 47"/>
          <p:cNvSpPr/>
          <p:nvPr/>
        </p:nvSpPr>
        <p:spPr>
          <a:xfrm>
            <a:off x="3269615"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矩形 47"/>
          <p:cNvSpPr/>
          <p:nvPr/>
        </p:nvSpPr>
        <p:spPr>
          <a:xfrm>
            <a:off x="7684770"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矩形 47"/>
          <p:cNvSpPr/>
          <p:nvPr/>
        </p:nvSpPr>
        <p:spPr>
          <a:xfrm>
            <a:off x="6068695"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2927668" y="576263"/>
            <a:ext cx="1706563" cy="1470025"/>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6" name="六边形 5"/>
          <p:cNvSpPr/>
          <p:nvPr/>
        </p:nvSpPr>
        <p:spPr>
          <a:xfrm>
            <a:off x="3037205" y="666750"/>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65" name="组合 9"/>
          <p:cNvGrpSpPr/>
          <p:nvPr/>
        </p:nvGrpSpPr>
        <p:grpSpPr>
          <a:xfrm>
            <a:off x="3130550" y="957580"/>
            <a:ext cx="1301750" cy="797823"/>
            <a:chOff x="1644652" y="3440444"/>
            <a:chExt cx="2226725" cy="668428"/>
          </a:xfrm>
        </p:grpSpPr>
        <p:sp>
          <p:nvSpPr>
            <p:cNvPr id="15366" name="TextBox 35"/>
            <p:cNvSpPr txBox="1"/>
            <p:nvPr/>
          </p:nvSpPr>
          <p:spPr>
            <a:xfrm>
              <a:off x="1875846" y="3723163"/>
              <a:ext cx="1763944" cy="385709"/>
            </a:xfrm>
            <a:prstGeom prst="rect">
              <a:avLst/>
            </a:prstGeom>
            <a:noFill/>
            <a:ln w="9525">
              <a:noFill/>
            </a:ln>
          </p:spPr>
          <p:txBody>
            <a:bodyPr anchor="t">
              <a:spAutoFit/>
            </a:bodyPr>
            <a:lstStyle/>
            <a:p>
              <a:pPr algn="ctr">
                <a:buFont typeface="Arial" panose="020B0604020202020204" pitchFamily="34" charset="0"/>
              </a:pPr>
              <a:r>
                <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a:t>
              </a:r>
              <a:endPar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67" name="文本框 11"/>
            <p:cNvSpPr txBox="1"/>
            <p:nvPr/>
          </p:nvSpPr>
          <p:spPr>
            <a:xfrm>
              <a:off x="1644652" y="3440444"/>
              <a:ext cx="2226725" cy="282499"/>
            </a:xfrm>
            <a:prstGeom prst="rect">
              <a:avLst/>
            </a:prstGeom>
            <a:noFill/>
            <a:ln w="9525">
              <a:noFill/>
            </a:ln>
          </p:spPr>
          <p:txBody>
            <a:bodyPr anchor="t">
              <a:spAutoFit/>
            </a:bodyPr>
            <a:lstStyle/>
            <a:p>
              <a:pPr algn="ctr">
                <a:buFont typeface="Arial" panose="020B0604020202020204" pitchFamily="34" charset="0"/>
              </a:pPr>
              <a:r>
                <a:rPr lang="zh-CN" altLang="en-US" sz="1600" b="1" dirty="0">
                  <a:solidFill>
                    <a:schemeClr val="bg1"/>
                  </a:solidFill>
                  <a:latin typeface="Microsoft YaHei" panose="020B0503020204020204" pitchFamily="34" charset="-122"/>
                  <a:ea typeface="Microsoft YaHei" panose="020B0503020204020204" pitchFamily="34" charset="-122"/>
                </a:rPr>
                <a:t>Written in</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sp>
        <p:nvSpPr>
          <p:cNvPr id="10" name="六边形 9"/>
          <p:cNvSpPr/>
          <p:nvPr/>
        </p:nvSpPr>
        <p:spPr>
          <a:xfrm>
            <a:off x="100933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1" name="六边形 10"/>
          <p:cNvSpPr/>
          <p:nvPr/>
        </p:nvSpPr>
        <p:spPr>
          <a:xfrm>
            <a:off x="1118870" y="2845118"/>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0" name="组合 19"/>
          <p:cNvGrpSpPr/>
          <p:nvPr/>
        </p:nvGrpSpPr>
        <p:grpSpPr>
          <a:xfrm>
            <a:off x="1104476" y="2950210"/>
            <a:ext cx="1609725" cy="1043941"/>
            <a:chOff x="1456569" y="3269907"/>
            <a:chExt cx="2753536" cy="1044822"/>
          </a:xfrm>
        </p:grpSpPr>
        <p:sp>
          <p:nvSpPr>
            <p:cNvPr id="15371" name="TextBox 35"/>
            <p:cNvSpPr txBox="1"/>
            <p:nvPr/>
          </p:nvSpPr>
          <p:spPr>
            <a:xfrm>
              <a:off x="1456569" y="3792318"/>
              <a:ext cx="2753536" cy="522411"/>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Cross-platform</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2" name="文本框 21"/>
            <p:cNvSpPr txBox="1"/>
            <p:nvPr/>
          </p:nvSpPr>
          <p:spPr>
            <a:xfrm>
              <a:off x="1645753" y="3269907"/>
              <a:ext cx="2226725" cy="522411"/>
            </a:xfrm>
            <a:prstGeom prst="rect">
              <a:avLst/>
            </a:prstGeom>
            <a:noFill/>
            <a:ln w="9525">
              <a:noFill/>
            </a:ln>
          </p:spPr>
          <p:txBody>
            <a:bodyPr anchor="t">
              <a:spAutoFit/>
            </a:bodyPr>
            <a:lstStyle/>
            <a:p>
              <a:pPr algn="ctr">
                <a:buFont typeface="Arial" panose="020B0604020202020204" pitchFamily="34" charset="0"/>
              </a:pPr>
              <a:r>
                <a:rPr lang="zh-CN" altLang="en-US" sz="1400" b="1" dirty="0">
                  <a:solidFill>
                    <a:schemeClr val="bg1"/>
                  </a:solidFill>
                  <a:latin typeface="Microsoft YaHei" panose="020B0503020204020204" pitchFamily="34" charset="-122"/>
                  <a:ea typeface="Microsoft YaHei" panose="020B0503020204020204" pitchFamily="34" charset="-122"/>
                </a:rPr>
                <a:t>Operating system</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15" name="六边形 14"/>
          <p:cNvSpPr/>
          <p:nvPr/>
        </p:nvSpPr>
        <p:spPr>
          <a:xfrm>
            <a:off x="872585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6" name="六边形 15"/>
          <p:cNvSpPr/>
          <p:nvPr/>
        </p:nvSpPr>
        <p:spPr>
          <a:xfrm>
            <a:off x="8835390" y="2845118"/>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5" name="组合 24"/>
          <p:cNvGrpSpPr/>
          <p:nvPr/>
        </p:nvGrpSpPr>
        <p:grpSpPr>
          <a:xfrm>
            <a:off x="8829358" y="2949893"/>
            <a:ext cx="1493520" cy="1043939"/>
            <a:chOff x="1456745" y="3277844"/>
            <a:chExt cx="2554760" cy="1041299"/>
          </a:xfrm>
        </p:grpSpPr>
        <p:sp>
          <p:nvSpPr>
            <p:cNvPr id="15376" name="TextBox 35"/>
            <p:cNvSpPr txBox="1"/>
            <p:nvPr/>
          </p:nvSpPr>
          <p:spPr>
            <a:xfrm>
              <a:off x="1456745" y="3583773"/>
              <a:ext cx="2554760" cy="735370"/>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I/O abstraction library</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7" name="文本框 26"/>
            <p:cNvSpPr txBox="1"/>
            <p:nvPr/>
          </p:nvSpPr>
          <p:spPr>
            <a:xfrm>
              <a:off x="1631625" y="3277844"/>
              <a:ext cx="2226725" cy="305929"/>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rPr>
                <a:t>Type</a:t>
              </a:r>
              <a:endPar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grpSp>
      <p:sp>
        <p:nvSpPr>
          <p:cNvPr id="22" name="六边形 21"/>
          <p:cNvSpPr/>
          <p:nvPr/>
        </p:nvSpPr>
        <p:spPr>
          <a:xfrm>
            <a:off x="7122478" y="574675"/>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23" name="六边形 22"/>
          <p:cNvSpPr/>
          <p:nvPr/>
        </p:nvSpPr>
        <p:spPr>
          <a:xfrm>
            <a:off x="7232015" y="666750"/>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5382" name="文本框 31"/>
          <p:cNvSpPr txBox="1"/>
          <p:nvPr/>
        </p:nvSpPr>
        <p:spPr>
          <a:xfrm>
            <a:off x="7327900" y="1157605"/>
            <a:ext cx="1303020" cy="306705"/>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endPar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7" name="六边形 26"/>
          <p:cNvSpPr/>
          <p:nvPr/>
        </p:nvSpPr>
        <p:spPr>
          <a:xfrm>
            <a:off x="653256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29" name="六边形 28"/>
          <p:cNvSpPr/>
          <p:nvPr/>
        </p:nvSpPr>
        <p:spPr>
          <a:xfrm>
            <a:off x="4864100" y="1283335"/>
            <a:ext cx="1706880"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1" name="六边形 30"/>
          <p:cNvSpPr/>
          <p:nvPr/>
        </p:nvSpPr>
        <p:spPr>
          <a:xfrm>
            <a:off x="550863" y="5017453"/>
            <a:ext cx="1708150" cy="1470025"/>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3" name="六边形 32"/>
          <p:cNvSpPr/>
          <p:nvPr/>
        </p:nvSpPr>
        <p:spPr>
          <a:xfrm>
            <a:off x="8335010" y="5017770"/>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2" name="矩形 47"/>
          <p:cNvSpPr>
            <a:spLocks noChangeArrowheads="1"/>
          </p:cNvSpPr>
          <p:nvPr/>
        </p:nvSpPr>
        <p:spPr bwMode="auto">
          <a:xfrm>
            <a:off x="4863783" y="576580"/>
            <a:ext cx="2025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4000" b="1" strike="noStrike"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Libuv</a:t>
            </a:r>
            <a:endParaRPr kumimoji="0" lang="en-GB" altLang="zh-CN" sz="40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Libuv.svg"/>
          <p:cNvPicPr>
            <a:picLocks noChangeAspect="1"/>
          </p:cNvPicPr>
          <p:nvPr/>
        </p:nvPicPr>
        <p:blipFill>
          <a:blip r:embed="rId1"/>
          <a:stretch>
            <a:fillRect/>
          </a:stretch>
        </p:blipFill>
        <p:spPr>
          <a:xfrm>
            <a:off x="5093335" y="1414780"/>
            <a:ext cx="1248410" cy="1265555"/>
          </a:xfrm>
          <a:prstGeom prst="rect">
            <a:avLst/>
          </a:prstGeom>
        </p:spPr>
      </p:pic>
      <p:sp>
        <p:nvSpPr>
          <p:cNvPr id="7" name="Text Box 6"/>
          <p:cNvSpPr txBox="1"/>
          <p:nvPr/>
        </p:nvSpPr>
        <p:spPr>
          <a:xfrm>
            <a:off x="3195955" y="2886075"/>
            <a:ext cx="5043805" cy="953135"/>
          </a:xfrm>
          <a:prstGeom prst="rect">
            <a:avLst/>
          </a:prstGeom>
          <a:noFill/>
        </p:spPr>
        <p:txBody>
          <a:bodyPr wrap="square" rtlCol="0" anchor="t">
            <a:spAutoFit/>
          </a:bodyPr>
          <a:lstStyle/>
          <a:p>
            <a:pPr algn="ctr"/>
            <a:r>
              <a:rPr lang="en-GB" altLang="en-US" sz="1400">
                <a:solidFill>
                  <a:srgbClr val="00B050"/>
                </a:solidFill>
                <a:latin typeface="Fira Code Medium" panose="020B0809050000020004" charset="0"/>
                <a:cs typeface="Fira Code Medium" panose="020B0809050000020004" charset="0"/>
              </a:rPr>
              <a:t>L</a:t>
            </a:r>
            <a:r>
              <a:rPr lang="en-US" sz="1400">
                <a:solidFill>
                  <a:srgbClr val="00B050"/>
                </a:solidFill>
                <a:latin typeface="Fira Code Medium" panose="020B0809050000020004" charset="0"/>
                <a:cs typeface="Fira Code Medium" panose="020B0809050000020004" charset="0"/>
              </a:rPr>
              <a:t>ibuv</a:t>
            </a:r>
            <a:r>
              <a:rPr lang="en-US" sz="1400">
                <a:latin typeface="Fira Code Medium" panose="020B0809050000020004" charset="0"/>
                <a:cs typeface="Fira Code Medium" panose="020B0809050000020004" charset="0"/>
              </a:rPr>
              <a:t> (</a:t>
            </a:r>
            <a:r>
              <a:rPr lang="en-US" sz="1400">
                <a:solidFill>
                  <a:srgbClr val="00B050"/>
                </a:solidFill>
                <a:latin typeface="Fira Code Medium" panose="020B0809050000020004" charset="0"/>
                <a:cs typeface="Fira Code Medium" panose="020B0809050000020004" charset="0"/>
              </a:rPr>
              <a:t>Unicorn Velociraptor Library</a:t>
            </a:r>
            <a:r>
              <a:rPr lang="en-US" sz="1400">
                <a:latin typeface="Fira Code Medium" panose="020B0809050000020004" charset="0"/>
                <a:cs typeface="Fira Code Medium" panose="020B0809050000020004" charset="0"/>
              </a:rPr>
              <a:t>) is a multi-platform C library that provides support for asynchronous I/O based on event loops</a:t>
            </a:r>
            <a:r>
              <a:rPr lang="en-GB" altLang="en-US" sz="1400">
                <a:latin typeface="Fira Code Medium" panose="020B0809050000020004" charset="0"/>
                <a:cs typeface="Fira Code Medium" panose="020B0809050000020004" charset="0"/>
              </a:rPr>
              <a:t>.</a:t>
            </a:r>
            <a:endParaRPr lang="en-GB" altLang="en-US" sz="1400">
              <a:latin typeface="Fira Code Medium" panose="020B0809050000020004" charset="0"/>
              <a:cs typeface="Fira Code Medium" panose="020B0809050000020004" charset="0"/>
            </a:endParaRPr>
          </a:p>
        </p:txBody>
      </p:sp>
      <p:sp>
        <p:nvSpPr>
          <p:cNvPr id="8" name="六边形 26"/>
          <p:cNvSpPr/>
          <p:nvPr/>
        </p:nvSpPr>
        <p:spPr>
          <a:xfrm>
            <a:off x="10343198" y="5019358"/>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9" name="六边形 32"/>
          <p:cNvSpPr/>
          <p:nvPr/>
        </p:nvSpPr>
        <p:spPr>
          <a:xfrm>
            <a:off x="4634865" y="5015865"/>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12" name="六边形 26"/>
          <p:cNvSpPr/>
          <p:nvPr/>
        </p:nvSpPr>
        <p:spPr>
          <a:xfrm>
            <a:off x="271621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13" name="Text Box 12"/>
          <p:cNvSpPr txBox="1"/>
          <p:nvPr/>
        </p:nvSpPr>
        <p:spPr>
          <a:xfrm>
            <a:off x="4495165" y="3971290"/>
            <a:ext cx="2444750" cy="583565"/>
          </a:xfrm>
          <a:prstGeom prst="rect">
            <a:avLst/>
          </a:prstGeom>
          <a:noFill/>
        </p:spPr>
        <p:txBody>
          <a:bodyPr wrap="square" rtlCol="0" anchor="t">
            <a:spAutoFit/>
          </a:bodyPr>
          <a:lstStyle/>
          <a:p>
            <a:r>
              <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Features</a:t>
            </a:r>
            <a:endPar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4" name="Text Box 13"/>
          <p:cNvSpPr txBox="1"/>
          <p:nvPr/>
        </p:nvSpPr>
        <p:spPr>
          <a:xfrm>
            <a:off x="698500" y="5288915"/>
            <a:ext cx="141351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Full-featured event loop backed by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epoll</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kqueue</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IOCP</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 ports.</a:t>
            </a:r>
            <a:endParaRPr lang="en-GB" alt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7" name="Text Box 16"/>
          <p:cNvSpPr txBox="1"/>
          <p:nvPr/>
        </p:nvSpPr>
        <p:spPr>
          <a:xfrm>
            <a:off x="2623185" y="5288915"/>
            <a:ext cx="1893570" cy="829945"/>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TCP and UDP sockets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DNS resolution.</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8" name="Text Box 17"/>
          <p:cNvSpPr txBox="1"/>
          <p:nvPr/>
        </p:nvSpPr>
        <p:spPr>
          <a:xfrm>
            <a:off x="4424045" y="5288915"/>
            <a:ext cx="214693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file and file system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operations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File system </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9" name="Text Box 18"/>
          <p:cNvSpPr txBox="1"/>
          <p:nvPr/>
        </p:nvSpPr>
        <p:spPr>
          <a:xfrm>
            <a:off x="6692900" y="5290820"/>
            <a:ext cx="138620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ANSI escape code controlled TTY</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Child processes.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0" name="Text Box 19"/>
          <p:cNvSpPr txBox="1"/>
          <p:nvPr/>
        </p:nvSpPr>
        <p:spPr>
          <a:xfrm>
            <a:off x="8335010" y="5288915"/>
            <a:ext cx="170688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IPC with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socket sharing, using Unix domain sockets or named</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pipes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1" name="Text Box 20"/>
          <p:cNvSpPr txBox="1"/>
          <p:nvPr/>
        </p:nvSpPr>
        <p:spPr>
          <a:xfrm>
            <a:off x="10491470" y="5290820"/>
            <a:ext cx="1494790" cy="1198880"/>
          </a:xfrm>
          <a:prstGeom prst="rect">
            <a:avLst/>
          </a:prstGeom>
          <a:noFill/>
        </p:spPr>
        <p:txBody>
          <a:bodyPr wrap="square" rtlCol="0" anchor="t">
            <a:spAutoFit/>
          </a:bodyPr>
          <a:lstStyle/>
          <a:p>
            <a:pPr algn="ct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Thread pool</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Signal handling.</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High resolution clock.</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2.2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26" name="直接连接符 25"/>
          <p:cNvCxnSpPr/>
          <p:nvPr/>
        </p:nvCxnSpPr>
        <p:spPr>
          <a:xfrm>
            <a:off x="6827520" y="226377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302" name="文本框 33"/>
          <p:cNvSpPr txBox="1"/>
          <p:nvPr/>
        </p:nvSpPr>
        <p:spPr>
          <a:xfrm>
            <a:off x="7332345" y="2604770"/>
            <a:ext cx="4625340" cy="521970"/>
          </a:xfrm>
          <a:prstGeom prst="rect">
            <a:avLst/>
          </a:prstGeom>
          <a:noFill/>
          <a:ln w="9525">
            <a:noFill/>
          </a:ln>
        </p:spPr>
        <p:txBody>
          <a:bodyPr wrap="square" anchor="t">
            <a:spAutoFit/>
          </a:bodyPr>
          <a:lstStyle/>
          <a:p>
            <a:r>
              <a:rPr lang="zh-CN" altLang="zh-CN" sz="14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arly Binding (compile-time time polymorphism)</a:t>
            </a:r>
            <a:endParaRPr lang="zh-CN" altLang="zh-CN" sz="14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2303" name="矩形 34"/>
          <p:cNvSpPr/>
          <p:nvPr/>
        </p:nvSpPr>
        <p:spPr>
          <a:xfrm>
            <a:off x="6827520" y="330835"/>
            <a:ext cx="5056505" cy="1814830"/>
          </a:xfrm>
          <a:prstGeom prst="rect">
            <a:avLst/>
          </a:prstGeom>
          <a:noFill/>
          <a:ln w="9525">
            <a:noFill/>
          </a:ln>
        </p:spPr>
        <p:txBody>
          <a:bodyPr wrap="square" anchor="t">
            <a:spAutoFit/>
          </a:bodyPr>
          <a:lstStyle/>
          <a:p>
            <a:pPr algn="l"/>
            <a:r>
              <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rPr>
              <a:t>Binding refers to the process of converting identifiers (such as variable and performance names) into addresses. Binding is done for each variable and functions. For functions, it means that matching the call with the right function definition by the compiler. It takes place either at compile time or at runtime.</a:t>
            </a:r>
            <a:endPar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12304" name="文本框 35"/>
          <p:cNvSpPr txBox="1"/>
          <p:nvPr/>
        </p:nvSpPr>
        <p:spPr>
          <a:xfrm>
            <a:off x="7411720" y="4612640"/>
            <a:ext cx="1701800" cy="306705"/>
          </a:xfrm>
          <a:prstGeom prst="rect">
            <a:avLst/>
          </a:prstGeom>
          <a:noFill/>
          <a:ln w="9525">
            <a:noFill/>
          </a:ln>
        </p:spPr>
        <p:txBody>
          <a:bodyPr wrap="square" anchor="t">
            <a:spAutoFit/>
          </a:bodyPr>
          <a:lstStyle/>
          <a:p>
            <a:r>
              <a:rPr lang="zh-CN" altLang="en-US" sz="14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ate Binding </a:t>
            </a:r>
            <a:endParaRPr lang="zh-CN" altLang="en-US" sz="14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2305" name="矩形 36"/>
          <p:cNvSpPr/>
          <p:nvPr/>
        </p:nvSpPr>
        <p:spPr>
          <a:xfrm>
            <a:off x="6827520" y="3126740"/>
            <a:ext cx="5003165" cy="1383665"/>
          </a:xfrm>
          <a:prstGeom prst="rect">
            <a:avLst/>
          </a:prstGeom>
          <a:noFill/>
          <a:ln w="9525">
            <a:noFill/>
          </a:ln>
        </p:spPr>
        <p:txBody>
          <a:bodyPr wrap="square" anchor="t">
            <a:spAutoFit/>
          </a:bodyPr>
          <a:lstStyle/>
          <a:p>
            <a:r>
              <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rPr>
              <a:t>As the name indicates, compiler (or linker) directly associate an address to the function call. It replaces the call with a machine language instruction that tells the mainframe to leap to the address of the function.</a:t>
            </a:r>
            <a:endPar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4" name="矩形 47"/>
          <p:cNvSpPr>
            <a:spLocks noChangeArrowheads="1"/>
          </p:cNvSpPr>
          <p:nvPr/>
        </p:nvSpPr>
        <p:spPr bwMode="auto">
          <a:xfrm>
            <a:off x="266700" y="18161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kumimoji="0" lang="en-GB" altLang="zh-CN" sz="36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5" name="Picture 4" descr="cpp-binding"/>
          <p:cNvPicPr>
            <a:picLocks noChangeAspect="1"/>
          </p:cNvPicPr>
          <p:nvPr/>
        </p:nvPicPr>
        <p:blipFill>
          <a:blip r:embed="rId1"/>
          <a:stretch>
            <a:fillRect/>
          </a:stretch>
        </p:blipFill>
        <p:spPr>
          <a:xfrm>
            <a:off x="222250" y="951865"/>
            <a:ext cx="6224270" cy="4507865"/>
          </a:xfrm>
          <a:prstGeom prst="rect">
            <a:avLst/>
          </a:prstGeom>
        </p:spPr>
      </p:pic>
      <p:pic>
        <p:nvPicPr>
          <p:cNvPr id="6" name="Picture 5" descr="e-icon-29"/>
          <p:cNvPicPr>
            <a:picLocks noChangeAspect="1"/>
          </p:cNvPicPr>
          <p:nvPr/>
        </p:nvPicPr>
        <p:blipFill>
          <a:blip r:embed="rId2"/>
          <a:stretch>
            <a:fillRect/>
          </a:stretch>
        </p:blipFill>
        <p:spPr>
          <a:xfrm>
            <a:off x="6827520" y="2473960"/>
            <a:ext cx="652780" cy="652780"/>
          </a:xfrm>
          <a:prstGeom prst="rect">
            <a:avLst/>
          </a:prstGeom>
        </p:spPr>
      </p:pic>
      <p:pic>
        <p:nvPicPr>
          <p:cNvPr id="8" name="Picture 7" descr="images"/>
          <p:cNvPicPr>
            <a:picLocks noChangeAspect="1"/>
          </p:cNvPicPr>
          <p:nvPr/>
        </p:nvPicPr>
        <p:blipFill>
          <a:blip r:embed="rId3"/>
          <a:stretch>
            <a:fillRect/>
          </a:stretch>
        </p:blipFill>
        <p:spPr>
          <a:xfrm>
            <a:off x="6827520" y="4408805"/>
            <a:ext cx="681990" cy="713740"/>
          </a:xfrm>
          <a:prstGeom prst="rect">
            <a:avLst/>
          </a:prstGeom>
        </p:spPr>
      </p:pic>
      <p:sp>
        <p:nvSpPr>
          <p:cNvPr id="9" name="Text Box 8"/>
          <p:cNvSpPr txBox="1"/>
          <p:nvPr/>
        </p:nvSpPr>
        <p:spPr>
          <a:xfrm>
            <a:off x="6827520" y="5122545"/>
            <a:ext cx="5130165" cy="1168400"/>
          </a:xfrm>
          <a:prstGeom prst="rect">
            <a:avLst/>
          </a:prstGeom>
          <a:noFill/>
        </p:spPr>
        <p:txBody>
          <a:bodyPr wrap="square" rtlCol="0" anchor="t">
            <a:spAutoFit/>
          </a:bodyPr>
          <a:p>
            <a:r>
              <a:rPr lang="en-US" sz="1400" b="1">
                <a:solidFill>
                  <a:srgbClr val="00B050"/>
                </a:solidFill>
                <a:latin typeface="Fira Code Medium" panose="020B0809050000020004" charset="0"/>
                <a:cs typeface="Fira Code Medium" panose="020B0809050000020004" charset="0"/>
              </a:rPr>
              <a:t>In this, the compiler adds code that identifies the kind of object at runtime then matches the call with the right function definition (Refer this for details). This can be achieved by declaring a virtual function.</a:t>
            </a:r>
            <a:endParaRPr lang="en-US" sz="1400" b="1">
              <a:solidFill>
                <a:srgbClr val="00B050"/>
              </a:solidFill>
              <a:latin typeface="Fira Code Medium" panose="020B0809050000020004" charset="0"/>
              <a:cs typeface="Fira Code Medium" panose="020B080905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4"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4792028" y="4830128"/>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9"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2"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4"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5"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7"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8"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0"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1"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cxnSp>
        <p:nvCxnSpPr>
          <p:cNvPr id="33" name="直接连接符 32"/>
          <p:cNvCxnSpPr>
            <a:stCxn id="9" idx="3"/>
            <a:endCxn id="9"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4"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5" name="直接连接符 34"/>
          <p:cNvCxnSpPr>
            <a:stCxn id="9" idx="3"/>
            <a:endCxn id="9"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36"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7" name="直接连接符 36"/>
          <p:cNvCxnSpPr>
            <a:stCxn id="9" idx="3"/>
            <a:endCxn id="9"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9" name="直接连接符 38"/>
          <p:cNvCxnSpPr>
            <a:stCxn id="9" idx="3"/>
            <a:endCxn id="9"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40"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5155"/>
            <a:ext cx="3131820" cy="1080181"/>
            <a:chOff x="1814877" y="3338628"/>
            <a:chExt cx="2766958" cy="1080470"/>
          </a:xfrm>
        </p:grpSpPr>
        <p:sp>
          <p:nvSpPr>
            <p:cNvPr id="20518"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19" name="文本框 51"/>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Path</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0" name="组合 52"/>
          <p:cNvGrpSpPr/>
          <p:nvPr/>
        </p:nvGrpSpPr>
        <p:grpSpPr>
          <a:xfrm>
            <a:off x="8874125" y="3329305"/>
            <a:ext cx="3131820" cy="1080181"/>
            <a:chOff x="1814877" y="3338628"/>
            <a:chExt cx="2766958" cy="1080470"/>
          </a:xfrm>
        </p:grpSpPr>
        <p:sp>
          <p:nvSpPr>
            <p:cNvPr id="20521"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2" name="文本框 54"/>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F</a:t>
              </a: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s</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3" name="组合 55"/>
          <p:cNvGrpSpPr/>
          <p:nvPr/>
        </p:nvGrpSpPr>
        <p:grpSpPr>
          <a:xfrm>
            <a:off x="8874125" y="4810125"/>
            <a:ext cx="3131185" cy="1080181"/>
            <a:chOff x="1814877" y="3338628"/>
            <a:chExt cx="2766958" cy="1080470"/>
          </a:xfrm>
        </p:grpSpPr>
        <p:sp>
          <p:nvSpPr>
            <p:cNvPr id="20524"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err="1">
                  <a:latin typeface="Fira Code Medium" panose="020B0809050000020004" charset="0"/>
                  <a:cs typeface="Fira Code Medium" panose="020B0809050000020004" charset="0"/>
                </a:rPr>
                <a:t>U</a:t>
              </a:r>
              <a:r>
                <a:rPr lang="en-US" sz="1400" dirty="0" err="1">
                  <a:latin typeface="Fira Code Medium" panose="020B0809050000020004" charset="0"/>
                  <a:cs typeface="Fira Code Medium" panose="020B0809050000020004" charset="0"/>
                </a:rPr>
                <a:t>til</a:t>
              </a:r>
              <a:r>
                <a:rPr lang="en-US" sz="1400" dirty="0">
                  <a:latin typeface="Fira Code Medium" panose="020B0809050000020004" charset="0"/>
                  <a:cs typeface="Fira Code Medium" panose="020B0809050000020004" charset="0"/>
                </a:rPr>
                <a:t> module includes utility functions useful for programmers.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5" name="文本框 57"/>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U</a:t>
              </a:r>
              <a:r>
                <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til</a:t>
              </a:r>
              <a:endPar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6" name="组合 58"/>
          <p:cNvGrpSpPr/>
          <p:nvPr/>
        </p:nvGrpSpPr>
        <p:grpSpPr>
          <a:xfrm>
            <a:off x="123825" y="1871980"/>
            <a:ext cx="3530600" cy="1075545"/>
            <a:chOff x="1815019" y="3343112"/>
            <a:chExt cx="2944563" cy="1076320"/>
          </a:xfrm>
        </p:grpSpPr>
        <p:sp>
          <p:nvSpPr>
            <p:cNvPr id="20527" name="TextBox 35"/>
            <p:cNvSpPr txBox="1"/>
            <p:nvPr/>
          </p:nvSpPr>
          <p:spPr>
            <a:xfrm>
              <a:off x="1815019" y="3681666"/>
              <a:ext cx="2766816" cy="737766"/>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H</a:t>
              </a:r>
              <a:r>
                <a:rPr lang="en-US" sz="1400" dirty="0">
                  <a:latin typeface="Fira Code Medium" panose="020B0809050000020004" charset="0"/>
                  <a:cs typeface="Fira Code Medium" panose="020B0809050000020004" charset="0"/>
                </a:rPr>
                <a:t>ttp module includes classes, methods and events to create Node.js http server</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8" name="文本框 60"/>
            <p:cNvSpPr txBox="1"/>
            <p:nvPr/>
          </p:nvSpPr>
          <p:spPr>
            <a:xfrm>
              <a:off x="3011764" y="3343112"/>
              <a:ext cx="1747818" cy="337428"/>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ln/>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Http</a:t>
              </a:r>
              <a:endParaRPr lang="en-US" altLang="zh-CN" sz="1600" b="1" dirty="0" smtClean="0">
                <a:ln/>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123825" y="3324225"/>
            <a:ext cx="3484880" cy="1075556"/>
            <a:chOff x="1815019" y="3343112"/>
            <a:chExt cx="2944245" cy="1076296"/>
          </a:xfrm>
        </p:grpSpPr>
        <p:sp>
          <p:nvSpPr>
            <p:cNvPr id="20530" name="TextBox 35"/>
            <p:cNvSpPr txBox="1"/>
            <p:nvPr/>
          </p:nvSpPr>
          <p:spPr>
            <a:xfrm>
              <a:off x="1815019" y="3681666"/>
              <a:ext cx="2766816" cy="737742"/>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url</a:t>
              </a:r>
              <a:r>
                <a:rPr lang="en-US" sz="1400" dirty="0">
                  <a:latin typeface="Fira Code Medium" panose="020B0809050000020004" charset="0"/>
                  <a:cs typeface="Fira Code Medium" panose="020B0809050000020004" charset="0"/>
                </a:rPr>
                <a:t> module includes methods for URL resolution and parsing.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1" name="文本框 63"/>
            <p:cNvSpPr txBox="1"/>
            <p:nvPr/>
          </p:nvSpPr>
          <p:spPr>
            <a:xfrm>
              <a:off x="3057509" y="3343112"/>
              <a:ext cx="1701755" cy="337417"/>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err="1" smtClean="0">
                  <a:ln/>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Url</a:t>
              </a:r>
              <a:endParaRPr lang="en-US" altLang="zh-CN" sz="1600" b="1" dirty="0" err="1" smtClean="0">
                <a:ln/>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grpSp>
      <p:grpSp>
        <p:nvGrpSpPr>
          <p:cNvPr id="20532" name="组合 64"/>
          <p:cNvGrpSpPr/>
          <p:nvPr/>
        </p:nvGrpSpPr>
        <p:grpSpPr>
          <a:xfrm>
            <a:off x="123825" y="4810125"/>
            <a:ext cx="3456305" cy="1076836"/>
            <a:chOff x="1815019" y="3343112"/>
            <a:chExt cx="2944562" cy="1073518"/>
          </a:xfrm>
        </p:grpSpPr>
        <p:sp>
          <p:nvSpPr>
            <p:cNvPr id="20533" name="TextBox 35"/>
            <p:cNvSpPr txBox="1"/>
            <p:nvPr/>
          </p:nvSpPr>
          <p:spPr>
            <a:xfrm>
              <a:off x="1815019" y="3681666"/>
              <a:ext cx="2766816" cy="734964"/>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Q</a:t>
              </a:r>
              <a:r>
                <a:rPr lang="en-US" sz="1400" dirty="0" err="1" smtClean="0">
                  <a:latin typeface="Fira Code Medium" panose="020B0809050000020004" charset="0"/>
                  <a:cs typeface="Fira Code Medium" panose="020B0809050000020004" charset="0"/>
                </a:rPr>
                <a:t>uerystring</a:t>
              </a:r>
              <a:r>
                <a:rPr lang="en-US" sz="1400" dirty="0" smtClean="0">
                  <a:latin typeface="Fira Code Medium" panose="020B0809050000020004" charset="0"/>
                  <a:cs typeface="Fira Code Medium" panose="020B0809050000020004" charset="0"/>
                </a:rPr>
                <a:t> </a:t>
              </a:r>
              <a:r>
                <a:rPr lang="en-US" sz="1400" dirty="0">
                  <a:latin typeface="Fira Code Medium" panose="020B0809050000020004" charset="0"/>
                  <a:cs typeface="Fira Code Medium" panose="020B0809050000020004" charset="0"/>
                </a:rPr>
                <a:t>module includes methods to deal with query string.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4" name="文本框 66"/>
            <p:cNvSpPr txBox="1"/>
            <p:nvPr/>
          </p:nvSpPr>
          <p:spPr>
            <a:xfrm>
              <a:off x="3001605" y="3343112"/>
              <a:ext cx="1757976" cy="336146"/>
            </a:xfrm>
            <a:prstGeom prst="rect">
              <a:avLst/>
            </a:prstGeom>
            <a:noFill/>
            <a:ln w="9525">
              <a:noFill/>
            </a:ln>
          </p:spPr>
          <p:txBody>
            <a:bodyPr wrap="square" anchor="t">
              <a:spAutoFit/>
            </a:bodyPr>
            <a:lstStyle/>
            <a:p>
              <a:pPr algn="ctr">
                <a:buFont typeface="Arial" panose="020B0604020202020204" pitchFamily="34" charset="0"/>
              </a:pPr>
              <a:r>
                <a:rPr lang="en-US" sz="1600" b="1" dirty="0" err="1">
                  <a:solidFill>
                    <a:srgbClr val="00B050"/>
                  </a:solidFill>
                  <a:latin typeface="Fira Code" panose="020B0809050000020004" pitchFamily="49" charset="0"/>
                  <a:ea typeface="Fira Code" panose="020B0809050000020004" pitchFamily="49" charset="0"/>
                </a:rPr>
                <a:t>Q</a:t>
              </a:r>
              <a:r>
                <a:rPr lang="en-US" sz="1600" b="1" dirty="0" err="1" smtClean="0">
                  <a:solidFill>
                    <a:srgbClr val="00B050"/>
                  </a:solidFill>
                  <a:latin typeface="Fira Code" panose="020B0809050000020004" pitchFamily="49" charset="0"/>
                  <a:ea typeface="Fira Code" panose="020B0809050000020004" pitchFamily="49" charset="0"/>
                </a:rPr>
                <a:t>uerystring</a:t>
              </a:r>
              <a:endParaRPr lang="en-US" altLang="en-US" sz="1600" b="1" dirty="0" err="1" smtClean="0">
                <a:solidFill>
                  <a:srgbClr val="00B050"/>
                </a:solidFill>
                <a:latin typeface="Fira Code" panose="020B0809050000020004" pitchFamily="49" charset="0"/>
                <a:ea typeface="Fira Code" panose="020B0809050000020004" pitchFamily="49" charset="0"/>
              </a:endParaRPr>
            </a:p>
          </p:txBody>
        </p:sp>
      </p:grpSp>
      <p:sp>
        <p:nvSpPr>
          <p:cNvPr id="2" name="矩形 47"/>
          <p:cNvSpPr>
            <a:spLocks noChangeArrowheads="1"/>
          </p:cNvSpPr>
          <p:nvPr/>
        </p:nvSpPr>
        <p:spPr bwMode="auto">
          <a:xfrm>
            <a:off x="31750" y="2286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5600000"/>
              </a:lightRig>
            </a:scene3d>
            <a:sp3d extrusionH="57150" prstMaterial="softEdge">
              <a:bevelT w="25400" h="38100"/>
            </a:sp3d>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ln/>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Core Modules</a:t>
            </a:r>
            <a:endParaRPr kumimoji="0" lang="en-GB" altLang="zh-CN" sz="3600" b="1" i="0" u="none" strike="noStrike" kern="1200" cap="none" spc="0" normalizeH="0" baseline="0" noProof="0" dirty="0">
              <a:ln/>
              <a:solidFill>
                <a:schemeClr val="accent4"/>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Rectangle 2"/>
          <p:cNvSpPr/>
          <p:nvPr/>
        </p:nvSpPr>
        <p:spPr>
          <a:xfrm>
            <a:off x="122555" y="6163310"/>
            <a:ext cx="11882755" cy="645160"/>
          </a:xfrm>
          <a:prstGeom prst="rect">
            <a:avLst/>
          </a:prstGeom>
        </p:spPr>
        <p:txBody>
          <a:bodyPr wrap="square">
            <a:spAutoFit/>
          </a:bodyPr>
          <a:lstStyle/>
          <a:p>
            <a:pPr algn="ctr"/>
            <a:r>
              <a:rPr lang="en-US" sz="1200" dirty="0">
                <a:solidFill>
                  <a:srgbClr val="181717"/>
                </a:solidFill>
                <a:latin typeface="Fira Code Medium" panose="020B0809050000020004" charset="0"/>
                <a:cs typeface="Fira Code Medium" panose="020B0809050000020004" charset="0"/>
              </a:rPr>
              <a:t>Also, each module can be placed in a separate .</a:t>
            </a:r>
            <a:r>
              <a:rPr lang="en-US" sz="1200" dirty="0" err="1">
                <a:solidFill>
                  <a:srgbClr val="181717"/>
                </a:solidFill>
                <a:latin typeface="Fira Code Medium" panose="020B0809050000020004" charset="0"/>
                <a:cs typeface="Fira Code Medium" panose="020B0809050000020004" charset="0"/>
              </a:rPr>
              <a:t>js</a:t>
            </a:r>
            <a:r>
              <a:rPr lang="en-US" sz="1200" dirty="0">
                <a:solidFill>
                  <a:srgbClr val="181717"/>
                </a:solidFill>
                <a:latin typeface="Fira Code Medium" panose="020B0809050000020004" charset="0"/>
                <a:cs typeface="Fira Code Medium" panose="020B0809050000020004" charset="0"/>
              </a:rPr>
              <a:t> file under a separate folder.</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rPr>
              <a:t>Node.js implements </a:t>
            </a:r>
            <a:r>
              <a:rPr lang="en-GB" altLang="en-US" sz="1200" dirty="0">
                <a:solidFill>
                  <a:schemeClr val="tx1"/>
                </a:solidFill>
                <a:latin typeface="Fira Code Medium" panose="020B0809050000020004" charset="0"/>
                <a:cs typeface="Fira Code Medium" panose="020B0809050000020004" charset="0"/>
              </a:rPr>
              <a:t>CommonJS modules standard</a:t>
            </a:r>
            <a:r>
              <a:rPr lang="en-US" sz="1200" dirty="0">
                <a:solidFill>
                  <a:srgbClr val="181717"/>
                </a:solidFill>
                <a:latin typeface="Fira Code Medium" panose="020B0809050000020004" charset="0"/>
                <a:cs typeface="Fira Code Medium" panose="020B0809050000020004" charset="0"/>
              </a:rPr>
              <a:t>. </a:t>
            </a:r>
            <a:r>
              <a:rPr lang="en-US" sz="1200" dirty="0" err="1">
                <a:solidFill>
                  <a:srgbClr val="181717"/>
                </a:solidFill>
                <a:latin typeface="Fira Code Medium" panose="020B0809050000020004" charset="0"/>
                <a:cs typeface="Fira Code Medium" panose="020B0809050000020004" charset="0"/>
              </a:rPr>
              <a:t>CommonJS</a:t>
            </a:r>
            <a:r>
              <a:rPr lang="en-US" sz="1200" dirty="0">
                <a:solidFill>
                  <a:srgbClr val="181717"/>
                </a:solidFill>
                <a:latin typeface="Fira Code Medium" panose="020B0809050000020004" charset="0"/>
                <a:cs typeface="Fira Code Medium" panose="020B0809050000020004" charset="0"/>
              </a:rPr>
              <a:t> is a group of volunteers who define JavaScript standards for web server, desktop, and console application.</a:t>
            </a:r>
            <a:endParaRPr lang="en-US" sz="1200" dirty="0">
              <a:solidFill>
                <a:srgbClr val="181717"/>
              </a:solidFill>
              <a:latin typeface="Fira Code Medium" panose="020B0809050000020004" charset="0"/>
              <a:cs typeface="Fira Code Medium" panose="020B0809050000020004" charset="0"/>
            </a:endParaRPr>
          </a:p>
        </p:txBody>
      </p:sp>
      <p:sp>
        <p:nvSpPr>
          <p:cNvPr id="4" name="Text Box 3"/>
          <p:cNvSpPr txBox="1"/>
          <p:nvPr/>
        </p:nvSpPr>
        <p:spPr>
          <a:xfrm>
            <a:off x="123825" y="929640"/>
            <a:ext cx="11881485" cy="645160"/>
          </a:xfrm>
          <a:prstGeom prst="rect">
            <a:avLst/>
          </a:prstGeom>
          <a:noFill/>
        </p:spPr>
        <p:txBody>
          <a:bodyPr wrap="square" rtlCol="0" anchor="t">
            <a:spAutoFit/>
          </a:bodyPr>
          <a:p>
            <a:pPr algn="ctr"/>
            <a:r>
              <a:rPr lang="en-US" sz="1200" dirty="0">
                <a:solidFill>
                  <a:srgbClr val="181717"/>
                </a:solidFill>
                <a:latin typeface="Fira Code Medium" panose="020B0809050000020004" charset="0"/>
                <a:cs typeface="Fira Code Medium" panose="020B0809050000020004" charset="0"/>
                <a:sym typeface="+mn-ea"/>
              </a:rPr>
              <a:t>Module in Node.js is a simple or complex functionality organized in single or multiple JavaScript files which can be reused throughout the Node.js application.</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sym typeface="+mn-ea"/>
              </a:rPr>
              <a:t>Each module in Node.js has its own context, so it cannot interfere with other modules or pollute global scope</a:t>
            </a:r>
            <a:r>
              <a:rPr lang="en-GB" altLang="en-US" sz="1200" dirty="0">
                <a:solidFill>
                  <a:srgbClr val="181717"/>
                </a:solidFill>
                <a:latin typeface="Fira Code Medium" panose="020B0809050000020004" charset="0"/>
                <a:cs typeface="Fira Code Medium" panose="020B0809050000020004" charset="0"/>
                <a:sym typeface="+mn-ea"/>
              </a:rPr>
              <a:t>.</a:t>
            </a:r>
            <a:endParaRPr lang="en-GB" altLang="en-US" sz="1200" dirty="0">
              <a:solidFill>
                <a:srgbClr val="181717"/>
              </a:solidFill>
              <a:latin typeface="Fira Code Medium" panose="020B0809050000020004" charset="0"/>
              <a:cs typeface="Fira Code Medium" panose="020B0809050000020004" charset="0"/>
              <a:sym typeface="+mn-ea"/>
            </a:endParaRPr>
          </a:p>
        </p:txBody>
      </p:sp>
      <p:pic>
        <p:nvPicPr>
          <p:cNvPr id="23" name="Picture 22" descr="FS_Icon_-_Transparent"/>
          <p:cNvPicPr>
            <a:picLocks noChangeAspect="1"/>
          </p:cNvPicPr>
          <p:nvPr/>
        </p:nvPicPr>
        <p:blipFill>
          <a:blip r:embed="rId1"/>
          <a:stretch>
            <a:fillRect/>
          </a:stretch>
        </p:blipFill>
        <p:spPr>
          <a:xfrm>
            <a:off x="7345045" y="3514725"/>
            <a:ext cx="812800" cy="559435"/>
          </a:xfrm>
          <a:prstGeom prst="rect">
            <a:avLst/>
          </a:prstGeom>
        </p:spPr>
      </p:pic>
      <p:pic>
        <p:nvPicPr>
          <p:cNvPr id="71" name="Picture 70" descr="96643"/>
          <p:cNvPicPr>
            <a:picLocks noChangeAspect="1"/>
          </p:cNvPicPr>
          <p:nvPr/>
        </p:nvPicPr>
        <p:blipFill>
          <a:blip r:embed="rId2"/>
          <a:stretch>
            <a:fillRect/>
          </a:stretch>
        </p:blipFill>
        <p:spPr>
          <a:xfrm>
            <a:off x="6823710" y="2106930"/>
            <a:ext cx="421640" cy="421640"/>
          </a:xfrm>
          <a:prstGeom prst="rect">
            <a:avLst/>
          </a:prstGeom>
        </p:spPr>
      </p:pic>
      <p:pic>
        <p:nvPicPr>
          <p:cNvPr id="72" name="Picture 71" descr="http_765972"/>
          <p:cNvPicPr>
            <a:picLocks noChangeAspect="1"/>
          </p:cNvPicPr>
          <p:nvPr/>
        </p:nvPicPr>
        <p:blipFill>
          <a:blip r:embed="rId3"/>
          <a:stretch>
            <a:fillRect/>
          </a:stretch>
        </p:blipFill>
        <p:spPr>
          <a:xfrm>
            <a:off x="4859020" y="1979930"/>
            <a:ext cx="617855" cy="617855"/>
          </a:xfrm>
          <a:prstGeom prst="rect">
            <a:avLst/>
          </a:prstGeom>
        </p:spPr>
      </p:pic>
      <p:pic>
        <p:nvPicPr>
          <p:cNvPr id="73" name="Picture 72" descr="img_110725"/>
          <p:cNvPicPr>
            <a:picLocks noChangeAspect="1"/>
          </p:cNvPicPr>
          <p:nvPr/>
        </p:nvPicPr>
        <p:blipFill>
          <a:blip r:embed="rId4"/>
          <a:stretch>
            <a:fillRect/>
          </a:stretch>
        </p:blipFill>
        <p:spPr>
          <a:xfrm>
            <a:off x="4258310" y="3672205"/>
            <a:ext cx="534670" cy="306705"/>
          </a:xfrm>
          <a:prstGeom prst="rect">
            <a:avLst/>
          </a:prstGeom>
        </p:spPr>
      </p:pic>
      <p:pic>
        <p:nvPicPr>
          <p:cNvPr id="74" name="Picture 73" descr="handyman-tools"/>
          <p:cNvPicPr>
            <a:picLocks noChangeAspect="1"/>
          </p:cNvPicPr>
          <p:nvPr/>
        </p:nvPicPr>
        <p:blipFill>
          <a:blip r:embed="rId5"/>
          <a:stretch>
            <a:fillRect/>
          </a:stretch>
        </p:blipFill>
        <p:spPr>
          <a:xfrm>
            <a:off x="6865620" y="4977765"/>
            <a:ext cx="454025" cy="454025"/>
          </a:xfrm>
          <a:prstGeom prst="rect">
            <a:avLst/>
          </a:prstGeom>
        </p:spPr>
      </p:pic>
      <p:pic>
        <p:nvPicPr>
          <p:cNvPr id="75" name="Picture 74" descr="img_382096"/>
          <p:cNvPicPr>
            <a:picLocks noChangeAspect="1"/>
          </p:cNvPicPr>
          <p:nvPr/>
        </p:nvPicPr>
        <p:blipFill>
          <a:blip r:embed="rId6"/>
          <a:stretch>
            <a:fillRect/>
          </a:stretch>
        </p:blipFill>
        <p:spPr>
          <a:xfrm>
            <a:off x="4917440" y="4965065"/>
            <a:ext cx="502920" cy="468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149725" y="188595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椭圆 5"/>
          <p:cNvSpPr/>
          <p:nvPr/>
        </p:nvSpPr>
        <p:spPr>
          <a:xfrm>
            <a:off x="5708650" y="188595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a:off x="4149725" y="340360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a:off x="5708650" y="340360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 name="组合 8"/>
          <p:cNvGrpSpPr/>
          <p:nvPr/>
        </p:nvGrpSpPr>
        <p:grpSpPr>
          <a:xfrm>
            <a:off x="4459214" y="2214832"/>
            <a:ext cx="3096541" cy="3006079"/>
            <a:chOff x="4933659" y="1528513"/>
            <a:chExt cx="3096541" cy="3006076"/>
          </a:xfrm>
          <a:solidFill>
            <a:schemeClr val="bg1"/>
          </a:solidFill>
        </p:grpSpPr>
        <p:sp>
          <p:nvSpPr>
            <p:cNvPr id="10" name="任意多边形 9"/>
            <p:cNvSpPr/>
            <p:nvPr/>
          </p:nvSpPr>
          <p:spPr>
            <a:xfrm>
              <a:off x="6181299" y="1528513"/>
              <a:ext cx="601263" cy="1489462"/>
            </a:xfrm>
            <a:custGeom>
              <a:avLst/>
              <a:gdLst>
                <a:gd name="connsiteX0" fmla="*/ 300632 w 601263"/>
                <a:gd name="connsiteY0" fmla="*/ 0 h 1489462"/>
                <a:gd name="connsiteX1" fmla="*/ 416779 w 601263"/>
                <a:gd name="connsiteY1" fmla="*/ 140772 h 1489462"/>
                <a:gd name="connsiteX2" fmla="*/ 601263 w 601263"/>
                <a:gd name="connsiteY2" fmla="*/ 744731 h 1489462"/>
                <a:gd name="connsiteX3" fmla="*/ 416779 w 601263"/>
                <a:gd name="connsiteY3" fmla="*/ 1348690 h 1489462"/>
                <a:gd name="connsiteX4" fmla="*/ 300632 w 601263"/>
                <a:gd name="connsiteY4" fmla="*/ 1489462 h 1489462"/>
                <a:gd name="connsiteX5" fmla="*/ 184484 w 601263"/>
                <a:gd name="connsiteY5" fmla="*/ 1348690 h 1489462"/>
                <a:gd name="connsiteX6" fmla="*/ 0 w 601263"/>
                <a:gd name="connsiteY6" fmla="*/ 744731 h 1489462"/>
                <a:gd name="connsiteX7" fmla="*/ 184484 w 601263"/>
                <a:gd name="connsiteY7" fmla="*/ 140772 h 148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2">
                  <a:moveTo>
                    <a:pt x="300632" y="0"/>
                  </a:moveTo>
                  <a:lnTo>
                    <a:pt x="416779" y="140772"/>
                  </a:lnTo>
                  <a:cubicBezTo>
                    <a:pt x="533253" y="313176"/>
                    <a:pt x="601263" y="521011"/>
                    <a:pt x="601263" y="744731"/>
                  </a:cubicBezTo>
                  <a:cubicBezTo>
                    <a:pt x="601263" y="968451"/>
                    <a:pt x="533253" y="1176287"/>
                    <a:pt x="416779" y="1348690"/>
                  </a:cubicBezTo>
                  <a:lnTo>
                    <a:pt x="300632" y="1489462"/>
                  </a:lnTo>
                  <a:lnTo>
                    <a:pt x="184484" y="1348690"/>
                  </a:lnTo>
                  <a:cubicBezTo>
                    <a:pt x="68011" y="1176287"/>
                    <a:pt x="0" y="968451"/>
                    <a:pt x="0" y="744731"/>
                  </a:cubicBezTo>
                  <a:cubicBezTo>
                    <a:pt x="0" y="521011"/>
                    <a:pt x="68011" y="313176"/>
                    <a:pt x="184484" y="140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任意多边形 10"/>
            <p:cNvSpPr/>
            <p:nvPr/>
          </p:nvSpPr>
          <p:spPr>
            <a:xfrm>
              <a:off x="6181299" y="3045126"/>
              <a:ext cx="601263" cy="1489463"/>
            </a:xfrm>
            <a:custGeom>
              <a:avLst/>
              <a:gdLst>
                <a:gd name="connsiteX0" fmla="*/ 300923 w 601263"/>
                <a:gd name="connsiteY0" fmla="*/ 0 h 1489463"/>
                <a:gd name="connsiteX1" fmla="*/ 416779 w 601263"/>
                <a:gd name="connsiteY1" fmla="*/ 140419 h 1489463"/>
                <a:gd name="connsiteX2" fmla="*/ 601263 w 601263"/>
                <a:gd name="connsiteY2" fmla="*/ 744378 h 1489463"/>
                <a:gd name="connsiteX3" fmla="*/ 416779 w 601263"/>
                <a:gd name="connsiteY3" fmla="*/ 1348337 h 1489463"/>
                <a:gd name="connsiteX4" fmla="*/ 300340 w 601263"/>
                <a:gd name="connsiteY4" fmla="*/ 1489463 h 1489463"/>
                <a:gd name="connsiteX5" fmla="*/ 184484 w 601263"/>
                <a:gd name="connsiteY5" fmla="*/ 1349044 h 1489463"/>
                <a:gd name="connsiteX6" fmla="*/ 0 w 601263"/>
                <a:gd name="connsiteY6" fmla="*/ 745085 h 1489463"/>
                <a:gd name="connsiteX7" fmla="*/ 184484 w 601263"/>
                <a:gd name="connsiteY7" fmla="*/ 141126 h 14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3">
                  <a:moveTo>
                    <a:pt x="300923" y="0"/>
                  </a:moveTo>
                  <a:lnTo>
                    <a:pt x="416779" y="140419"/>
                  </a:lnTo>
                  <a:cubicBezTo>
                    <a:pt x="533253" y="312823"/>
                    <a:pt x="601263" y="520658"/>
                    <a:pt x="601263" y="744378"/>
                  </a:cubicBezTo>
                  <a:cubicBezTo>
                    <a:pt x="601263" y="968098"/>
                    <a:pt x="533253" y="1175934"/>
                    <a:pt x="416779" y="1348337"/>
                  </a:cubicBezTo>
                  <a:lnTo>
                    <a:pt x="300340" y="1489463"/>
                  </a:lnTo>
                  <a:lnTo>
                    <a:pt x="184484" y="1349044"/>
                  </a:lnTo>
                  <a:cubicBezTo>
                    <a:pt x="68011" y="1176641"/>
                    <a:pt x="0" y="968805"/>
                    <a:pt x="0" y="745085"/>
                  </a:cubicBezTo>
                  <a:cubicBezTo>
                    <a:pt x="0" y="521365"/>
                    <a:pt x="68011" y="313530"/>
                    <a:pt x="184484" y="1411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任意多边形 11"/>
            <p:cNvSpPr/>
            <p:nvPr/>
          </p:nvSpPr>
          <p:spPr>
            <a:xfrm>
              <a:off x="4933659" y="2709994"/>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任意多边形 12"/>
            <p:cNvSpPr/>
            <p:nvPr/>
          </p:nvSpPr>
          <p:spPr>
            <a:xfrm>
              <a:off x="6492828" y="2708580"/>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8" name="矩形 28"/>
          <p:cNvSpPr>
            <a:spLocks noChangeArrowheads="1"/>
          </p:cNvSpPr>
          <p:nvPr/>
        </p:nvSpPr>
        <p:spPr bwMode="auto">
          <a:xfrm>
            <a:off x="7999730" y="2226310"/>
            <a:ext cx="401129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latin typeface="Fira Code Medium" panose="020B0809050000020004" charset="0"/>
                <a:cs typeface="Fira Code Medium" panose="020B0809050000020004" charset="0"/>
                <a:sym typeface="+mn-ea"/>
              </a:rPr>
              <a:t>This is a parser for HTTP messages written in C. It parses both requests and responses. The parser is designed to be used in performance HTTP applications. It does not make any </a:t>
            </a:r>
            <a:r>
              <a:rPr lang="en-US" sz="1200" b="1" dirty="0" err="1">
                <a:latin typeface="Fira Code Medium" panose="020B0809050000020004" charset="0"/>
                <a:cs typeface="Fira Code Medium" panose="020B0809050000020004" charset="0"/>
                <a:sym typeface="+mn-ea"/>
              </a:rPr>
              <a:t>syscalls</a:t>
            </a:r>
            <a:r>
              <a:rPr lang="en-US" sz="1200" b="1" dirty="0">
                <a:latin typeface="Fira Code Medium" panose="020B0809050000020004" charset="0"/>
                <a:cs typeface="Fira Code Medium" panose="020B0809050000020004" charset="0"/>
                <a:sym typeface="+mn-ea"/>
              </a:rPr>
              <a:t> nor allocations, it does not buffer data, it can be interrupted at anytime. Depending on your architecture, it only requires about 40 bytes of data per message stream (in a web server that is per connection</a:t>
            </a:r>
            <a:r>
              <a:rPr lang="en-US" sz="1200" b="1" dirty="0" smtClean="0">
                <a:latin typeface="Fira Code Medium" panose="020B0809050000020004" charset="0"/>
                <a:cs typeface="Fira Code Medium" panose="020B0809050000020004" charset="0"/>
                <a:sym typeface="+mn-ea"/>
              </a:rPr>
              <a:t>). </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9" name="矩形 29"/>
          <p:cNvSpPr>
            <a:spLocks noChangeArrowheads="1"/>
          </p:cNvSpPr>
          <p:nvPr/>
        </p:nvSpPr>
        <p:spPr bwMode="auto">
          <a:xfrm>
            <a:off x="7999730" y="4951095"/>
            <a:ext cx="40112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rPr>
              <a:t>OpenSSL is an open-source command line tool that is commonly used to generate private keys, create CSRs, install your SSL/TLS certificate, and identify certificate information. We designed this quick reference guide to help you understand the most common OpenSSL commands and how to use them.</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2" name="矩形 30"/>
          <p:cNvSpPr>
            <a:spLocks noChangeArrowheads="1"/>
          </p:cNvSpPr>
          <p:nvPr/>
        </p:nvSpPr>
        <p:spPr bwMode="auto">
          <a:xfrm>
            <a:off x="221615" y="4311650"/>
            <a:ext cx="373380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software library</a:t>
            </a:r>
            <a:r>
              <a:rPr lang="en-US" sz="1200" b="1" dirty="0">
                <a:latin typeface="Fira Code Medium" panose="020B0809050000020004" charset="0"/>
                <a:cs typeface="Fira Code Medium" panose="020B0809050000020004" charset="0"/>
                <a:sym typeface="+mn-ea"/>
              </a:rPr>
              <a:t> used for</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data copression</a:t>
            </a:r>
            <a:r>
              <a:rPr lang="en-US" sz="1200" b="1" dirty="0">
                <a:latin typeface="Fira Code Medium" panose="020B0809050000020004" charset="0"/>
                <a:cs typeface="Fira Code Medium" panose="020B0809050000020004" charset="0"/>
                <a:sym typeface="+mn-ea"/>
              </a:rPr>
              <a:t>.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was written by </a:t>
            </a:r>
            <a:r>
              <a:rPr lang="en-US" sz="1200" b="1" dirty="0">
                <a:latin typeface="Fira Code Medium" panose="020B0809050000020004" charset="0"/>
                <a:cs typeface="Fira Code Medium" panose="020B0809050000020004" charset="0"/>
                <a:sym typeface="+mn-ea"/>
                <a:hlinkClick r:id="rId1" tooltip="Jean-loup Gailly"/>
              </a:rPr>
              <a:t>Jean-</a:t>
            </a:r>
            <a:r>
              <a:rPr lang="en-US" sz="1200" b="1" dirty="0" err="1">
                <a:latin typeface="Fira Code Medium" panose="020B0809050000020004" charset="0"/>
                <a:cs typeface="Fira Code Medium" panose="020B0809050000020004" charset="0"/>
                <a:sym typeface="+mn-ea"/>
                <a:hlinkClick r:id="rId1" tooltip="Jean-loup Gailly"/>
              </a:rPr>
              <a:t>loup</a:t>
            </a:r>
            <a:r>
              <a:rPr lang="en-US" sz="1200" b="1" dirty="0">
                <a:latin typeface="Fira Code Medium" panose="020B0809050000020004" charset="0"/>
                <a:cs typeface="Fira Code Medium" panose="020B0809050000020004" charset="0"/>
                <a:sym typeface="+mn-ea"/>
                <a:hlinkClick r:id="rId1" tooltip="Jean-loup Gailly"/>
              </a:rPr>
              <a:t> </a:t>
            </a:r>
            <a:r>
              <a:rPr lang="en-US" sz="1200" b="1" dirty="0" err="1">
                <a:latin typeface="Fira Code Medium" panose="020B0809050000020004" charset="0"/>
                <a:cs typeface="Fira Code Medium" panose="020B0809050000020004" charset="0"/>
                <a:sym typeface="+mn-ea"/>
                <a:hlinkClick r:id="rId1" tooltip="Jean-loup Gailly"/>
              </a:rPr>
              <a:t>Gailly</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Mark Adler</a:t>
            </a:r>
            <a:r>
              <a:rPr lang="en-US" sz="1200" b="1" dirty="0">
                <a:latin typeface="Fira Code Medium" panose="020B0809050000020004" charset="0"/>
                <a:cs typeface="Fira Code Medium" panose="020B0809050000020004" charset="0"/>
                <a:sym typeface="+mn-ea"/>
              </a:rPr>
              <a:t> and is an</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abstraction</a:t>
            </a:r>
            <a:r>
              <a:rPr lang="en-US" sz="1200" b="1" dirty="0">
                <a:latin typeface="Fira Code Medium" panose="020B0809050000020004" charset="0"/>
                <a:cs typeface="Fira Code Medium" panose="020B0809050000020004" charset="0"/>
                <a:sym typeface="+mn-ea"/>
              </a:rPr>
              <a:t> of the</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DEFLATE</a:t>
            </a:r>
            <a:r>
              <a:rPr lang="en-US" sz="1200" b="1" dirty="0">
                <a:latin typeface="Fira Code Medium" panose="020B0809050000020004" charset="0"/>
                <a:cs typeface="Fira Code Medium" panose="020B0809050000020004" charset="0"/>
                <a:sym typeface="+mn-ea"/>
              </a:rPr>
              <a:t> compression algorithm used in their </a:t>
            </a:r>
            <a:r>
              <a:rPr lang="en-GB" altLang="en-US" sz="1200" b="1" dirty="0">
                <a:latin typeface="Fira Code Medium" panose="020B0809050000020004" charset="0"/>
                <a:cs typeface="Fira Code Medium" panose="020B0809050000020004" charset="0"/>
                <a:sym typeface="+mn-ea"/>
              </a:rPr>
              <a:t>gzip</a:t>
            </a:r>
            <a:r>
              <a:rPr lang="en-US" sz="1200" b="1" dirty="0">
                <a:latin typeface="Fira Code Medium" panose="020B0809050000020004" charset="0"/>
                <a:cs typeface="Fira Code Medium" panose="020B0809050000020004" charset="0"/>
                <a:sym typeface="+mn-ea"/>
              </a:rPr>
              <a:t> file compression program.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also a crucial component of many software platforms, including </a:t>
            </a:r>
            <a:r>
              <a:rPr lang="en-GB" altLang="en-US" sz="1200" b="1" dirty="0">
                <a:latin typeface="Fira Code Medium" panose="020B0809050000020004" charset="0"/>
                <a:cs typeface="Fira Code Medium" panose="020B0809050000020004" charset="0"/>
                <a:sym typeface="+mn-ea"/>
              </a:rPr>
              <a:t>Linux</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OSX</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iOS</a:t>
            </a:r>
            <a:r>
              <a:rPr lang="en-US" sz="1200" b="1" dirty="0">
                <a:latin typeface="Fira Code Medium" panose="020B0809050000020004" charset="0"/>
                <a:cs typeface="Fira Code Medium" panose="020B0809050000020004" charset="0"/>
                <a:sym typeface="+mn-ea"/>
              </a:rPr>
              <a:t>.</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矩形 31"/>
          <p:cNvSpPr>
            <a:spLocks noChangeArrowheads="1"/>
          </p:cNvSpPr>
          <p:nvPr/>
        </p:nvSpPr>
        <p:spPr bwMode="auto">
          <a:xfrm>
            <a:off x="66675" y="2226310"/>
            <a:ext cx="39668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ln/>
                <a:solidFill>
                  <a:schemeClr val="tx1"/>
                </a:solidFill>
                <a:effectLst/>
                <a:latin typeface="Fira Code Medium" panose="020B0809050000020004" charset="0"/>
                <a:cs typeface="Fira Code Medium" panose="020B0809050000020004" charset="0"/>
                <a:sym typeface="+mn-ea"/>
              </a:rPr>
              <a:t>is a C library for asynchronous DNS requests (including name resolves</a:t>
            </a:r>
            <a:r>
              <a:rPr lang="en-US" sz="1200" b="1" dirty="0" smtClean="0">
                <a:ln/>
                <a:solidFill>
                  <a:schemeClr val="tx1"/>
                </a:solidFill>
                <a:effectLst/>
                <a:latin typeface="Fira Code Medium" panose="020B0809050000020004" charset="0"/>
                <a:cs typeface="Fira Code Medium" panose="020B0809050000020004" charset="0"/>
                <a:sym typeface="+mn-ea"/>
              </a:rPr>
              <a:t>).</a:t>
            </a:r>
            <a:endParaRPr lang="en-US" sz="1200" b="1" dirty="0" smtClean="0">
              <a:ln/>
              <a:solidFill>
                <a:schemeClr val="tx1"/>
              </a:solidFill>
              <a:effectLst/>
              <a:latin typeface="Fira Code Medium" panose="020B0809050000020004" charset="0"/>
              <a:cs typeface="Fira Code Medium" panose="020B0809050000020004" charset="0"/>
            </a:endParaRPr>
          </a:p>
          <a:p>
            <a:pPr algn="just">
              <a:buFont typeface="Arial" panose="020B0604020202020204" pitchFamily="34" charset="0"/>
            </a:pPr>
            <a:r>
              <a:rPr lang="en-US" sz="1200" b="1" dirty="0">
                <a:ln/>
                <a:solidFill>
                  <a:schemeClr val="tx1"/>
                </a:solidFill>
                <a:effectLst/>
                <a:latin typeface="Fira Code Medium" panose="020B0809050000020004" charset="0"/>
                <a:cs typeface="Fira Code Medium" panose="020B0809050000020004" charset="0"/>
                <a:sym typeface="+mn-ea"/>
              </a:rPr>
              <a:t>C89 compatibility, </a:t>
            </a:r>
            <a:r>
              <a:rPr lang="en-US" sz="1200" b="1" dirty="0">
                <a:ln/>
                <a:solidFill>
                  <a:schemeClr val="tx1"/>
                </a:solidFill>
                <a:effectLst/>
                <a:latin typeface="Fira Code Medium" panose="020B0809050000020004" charset="0"/>
                <a:cs typeface="Fira Code Medium" panose="020B0809050000020004" charset="0"/>
                <a:sym typeface="+mn-ea"/>
                <a:hlinkClick r:id="rId2"/>
              </a:rPr>
              <a:t>MIT licensed</a:t>
            </a:r>
            <a:r>
              <a:rPr lang="en-US" sz="1200" b="1" dirty="0">
                <a:ln/>
                <a:solidFill>
                  <a:schemeClr val="tx1"/>
                </a:solidFill>
                <a:effectLst/>
                <a:latin typeface="Fira Code Medium" panose="020B0809050000020004" charset="0"/>
                <a:cs typeface="Fira Code Medium" panose="020B0809050000020004" charset="0"/>
                <a:sym typeface="+mn-ea"/>
              </a:rPr>
              <a:t>, builds for and runs on POSIX, Windows, Netware, Android and many more operating systems</a:t>
            </a:r>
            <a:endParaRPr kumimoji="0" lang="en-US" sz="1200" b="1" i="0" u="none" strike="noStrike" kern="1200" cap="none" spc="0" normalizeH="0" baseline="0" noProof="0" dirty="0">
              <a:ln/>
              <a:solidFill>
                <a:schemeClr val="tx1"/>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矩形 47"/>
          <p:cNvSpPr>
            <a:spLocks noChangeArrowheads="1"/>
          </p:cNvSpPr>
          <p:nvPr/>
        </p:nvSpPr>
        <p:spPr bwMode="auto">
          <a:xfrm>
            <a:off x="221615" y="414020"/>
            <a:ext cx="381190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buFont typeface="Arial" panose="020B0604020202020204" pitchFamily="34" charset="0"/>
            </a:pPr>
            <a:r>
              <a:rPr lang="en-GB" altLang="zh-CN" sz="28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sz="28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a:p>
            <a:pPr algn="ctr">
              <a:buFont typeface="Arial" panose="020B0604020202020204" pitchFamily="34" charset="0"/>
            </a:pPr>
            <a:r>
              <a:rPr lang="en-GB" altLang="zh-CN" sz="2800" b="1" dirty="0">
                <a:ln/>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endParaRPr kumimoji="0" lang="en-GB" altLang="zh-CN" sz="2800" b="1" i="0" u="none" strike="noStrike" kern="1200" cap="none" spc="0" normalizeH="0" baseline="0" noProof="0" dirty="0">
              <a:ln/>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Text Box 3"/>
          <p:cNvSpPr txBox="1"/>
          <p:nvPr/>
        </p:nvSpPr>
        <p:spPr>
          <a:xfrm>
            <a:off x="66675" y="1846580"/>
            <a:ext cx="1419225" cy="368300"/>
          </a:xfrm>
          <a:prstGeom prst="rect">
            <a:avLst/>
          </a:prstGeom>
          <a:noFill/>
        </p:spPr>
        <p:txBody>
          <a:bodyPr wrap="squar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4" name="Text Box 13"/>
          <p:cNvSpPr txBox="1"/>
          <p:nvPr/>
        </p:nvSpPr>
        <p:spPr>
          <a:xfrm>
            <a:off x="222250" y="3943350"/>
            <a:ext cx="1362710"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GB" altLang="zh-CN" b="1" dirty="0">
                <a:ln/>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ZLib</a:t>
            </a:r>
            <a:endParaRPr lang="en-GB" altLang="zh-CN" b="1" dirty="0">
              <a:ln/>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5" name="Text Box 14"/>
          <p:cNvSpPr txBox="1"/>
          <p:nvPr/>
        </p:nvSpPr>
        <p:spPr>
          <a:xfrm>
            <a:off x="8067675" y="1846580"/>
            <a:ext cx="1740535" cy="368300"/>
          </a:xfrm>
          <a:prstGeom prst="rect">
            <a:avLst/>
          </a:prstGeom>
          <a:noFill/>
        </p:spPr>
        <p:txBody>
          <a:bodyPr wrap="none" rtlCol="0" anchor="t">
            <a:spAutoFit/>
            <a:scene3d>
              <a:camera prst="orthographicFront"/>
              <a:lightRig rig="soft" dir="t">
                <a:rot lat="0" lon="0" rev="15600000"/>
              </a:lightRig>
            </a:scene3d>
            <a:sp3d extrusionH="57150" prstMaterial="softEdge">
              <a:bevelT w="25400" h="38100"/>
            </a:sp3d>
          </a:bodyPr>
          <a:p>
            <a:r>
              <a:rPr lang="en-GB" altLang="zh-CN" b="1" dirty="0">
                <a:ln/>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HTTP Parser</a:t>
            </a:r>
            <a:endParaRPr lang="en-GB" altLang="zh-CN" b="1" dirty="0">
              <a:ln/>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6" name="Text Box 15"/>
          <p:cNvSpPr txBox="1"/>
          <p:nvPr/>
        </p:nvSpPr>
        <p:spPr>
          <a:xfrm>
            <a:off x="8067675" y="4511675"/>
            <a:ext cx="1174115" cy="368300"/>
          </a:xfrm>
          <a:prstGeom prst="rect">
            <a:avLst/>
          </a:prstGeom>
          <a:noFill/>
        </p:spPr>
        <p:txBody>
          <a:bodyPr wrap="non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OpenSSL</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7" name="Text Box 16"/>
          <p:cNvSpPr txBox="1"/>
          <p:nvPr/>
        </p:nvSpPr>
        <p:spPr>
          <a:xfrm>
            <a:off x="7999730" y="414020"/>
            <a:ext cx="4011295" cy="953135"/>
          </a:xfrm>
          <a:prstGeom prst="rect">
            <a:avLst/>
          </a:prstGeom>
          <a:noFill/>
        </p:spPr>
        <p:txBody>
          <a:bodyPr wrap="square" rtlCol="0" anchor="t">
            <a:spAutoFit/>
          </a:bodyPr>
          <a:p>
            <a:pPr algn="ctr">
              <a:buFont typeface="Arial" panose="020B0604020202020204" pitchFamily="34" charset="0"/>
            </a:pPr>
            <a:r>
              <a:rPr lang="en-GB" altLang="zh-CN" sz="28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 OpenSSL</a:t>
            </a:r>
            <a:endParaRPr lang="en-US" sz="28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9066</Words>
  <Application>WPS Presentation</Application>
  <PresentationFormat>Widescreen</PresentationFormat>
  <Paragraphs>495</Paragraphs>
  <Slides>28</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28</vt:i4>
      </vt:variant>
    </vt:vector>
  </HeadingPairs>
  <TitlesOfParts>
    <vt:vector size="49" baseType="lpstr">
      <vt:lpstr>Arial</vt:lpstr>
      <vt:lpstr>SimSun</vt:lpstr>
      <vt:lpstr>Wingdings</vt:lpstr>
      <vt:lpstr>Calibri</vt:lpstr>
      <vt:lpstr>黑体</vt:lpstr>
      <vt:lpstr>Fira Code Medium</vt:lpstr>
      <vt:lpstr>Microsoft YaHei</vt:lpstr>
      <vt:lpstr>Impact</vt:lpstr>
      <vt:lpstr>Fira Code</vt:lpstr>
      <vt:lpstr>Verdana</vt:lpstr>
      <vt:lpstr>Calibri Light</vt:lpstr>
      <vt:lpstr>Arial Unicode MS</vt:lpstr>
      <vt:lpstr>Broadway</vt:lpstr>
      <vt:lpstr>Andantino script</vt:lpstr>
      <vt:lpstr>Raleway</vt:lpstr>
      <vt:lpstr>Yu Gothic UI</vt:lpstr>
      <vt:lpstr>Adobe Fan Heiti Std B</vt:lpstr>
      <vt:lpstr>Helvetica Neue UltraLight</vt:lpstr>
      <vt:lpstr>ヒラギノ角ゴ ProN W3</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electus</cp:lastModifiedBy>
  <cp:revision>122</cp:revision>
  <dcterms:created xsi:type="dcterms:W3CDTF">2015-09-23T05:25:00Z</dcterms:created>
  <dcterms:modified xsi:type="dcterms:W3CDTF">2019-12-11T20:29:02Z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